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78" r:id="rId2"/>
    <p:sldId id="256" r:id="rId3"/>
    <p:sldId id="269" r:id="rId4"/>
    <p:sldId id="260" r:id="rId5"/>
    <p:sldId id="258" r:id="rId6"/>
    <p:sldId id="272" r:id="rId7"/>
    <p:sldId id="262" r:id="rId8"/>
    <p:sldId id="267" r:id="rId9"/>
    <p:sldId id="264" r:id="rId10"/>
    <p:sldId id="265" r:id="rId11"/>
    <p:sldId id="273" r:id="rId12"/>
    <p:sldId id="274" r:id="rId13"/>
    <p:sldId id="277" r:id="rId14"/>
    <p:sldId id="271" r:id="rId15"/>
    <p:sldId id="275"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3" r:id="rId39"/>
    <p:sldId id="301" r:id="rId40"/>
    <p:sldId id="30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85" autoAdjust="0"/>
  </p:normalViewPr>
  <p:slideViewPr>
    <p:cSldViewPr snapToGrid="0" snapToObjects="1">
      <p:cViewPr varScale="1">
        <p:scale>
          <a:sx n="61" d="100"/>
          <a:sy n="61" d="100"/>
        </p:scale>
        <p:origin x="75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solidFill>
            </c:spPr>
          </c:dPt>
          <c:dPt>
            <c:idx val="1"/>
            <c:bubble3D val="0"/>
            <c:explosion val="9"/>
            <c:spPr>
              <a:solidFill>
                <a:schemeClr val="accent5"/>
              </a:solidFill>
            </c:spPr>
          </c:dPt>
          <c:cat>
            <c:strRef>
              <c:f>Sheet1!$A$2:$A$3</c:f>
              <c:strCache>
                <c:ptCount val="2"/>
                <c:pt idx="0">
                  <c:v>1st Qtr</c:v>
                </c:pt>
                <c:pt idx="1">
                  <c:v>2nd Qtr</c:v>
                </c:pt>
              </c:strCache>
            </c:strRef>
          </c:cat>
          <c:val>
            <c:numRef>
              <c:f>Sheet1!$B$2:$B$3</c:f>
              <c:numCache>
                <c:formatCode>General</c:formatCode>
                <c:ptCount val="2"/>
                <c:pt idx="0">
                  <c:v>2</c:v>
                </c:pt>
                <c:pt idx="1">
                  <c:v>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0.73214</cdr:x>
      <cdr:y>0.91981</cdr:y>
    </cdr:from>
    <cdr:to>
      <cdr:x>1</cdr:x>
      <cdr:y>1</cdr:y>
    </cdr:to>
    <cdr:sp macro="" textlink="">
      <cdr:nvSpPr>
        <cdr:cNvPr id="2" name="TextBox 6"/>
        <cdr:cNvSpPr txBox="1"/>
      </cdr:nvSpPr>
      <cdr:spPr>
        <a:xfrm xmlns:a="http://schemas.openxmlformats.org/drawingml/2006/main">
          <a:off x="7861301" y="5924550"/>
          <a:ext cx="111125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800" dirty="0" smtClean="0"/>
            <a:t>America Achieves Survey, Oct. 2013</a:t>
          </a:r>
          <a:endParaRPr 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56B3C6-2D5C-2D49-A9BE-E504FFC55144}" type="datetimeFigureOut">
              <a:rPr lang="en-US" smtClean="0"/>
              <a:t>8/18/2014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FBBF19-C91F-8844-B197-FDB379674061}" type="slidenum">
              <a:rPr lang="en-US" smtClean="0"/>
              <a:t>‹#›</a:t>
            </a:fld>
            <a:endParaRPr lang="en-US"/>
          </a:p>
        </p:txBody>
      </p:sp>
    </p:spTree>
    <p:extLst>
      <p:ext uri="{BB962C8B-B14F-4D97-AF65-F5344CB8AC3E}">
        <p14:creationId xmlns:p14="http://schemas.microsoft.com/office/powerpoint/2010/main" val="1905207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485A9A-0F9C-1548-A26A-85B6D990A3EF}" type="datetimeFigureOut">
              <a:rPr lang="en-US" smtClean="0"/>
              <a:t>8/18/2014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26FCC3-D872-3B42-94C5-3FCF23C4BDB9}" type="slidenum">
              <a:rPr lang="en-US" smtClean="0"/>
              <a:t>‹#›</a:t>
            </a:fld>
            <a:endParaRPr lang="en-US"/>
          </a:p>
        </p:txBody>
      </p:sp>
    </p:spTree>
    <p:extLst>
      <p:ext uri="{BB962C8B-B14F-4D97-AF65-F5344CB8AC3E}">
        <p14:creationId xmlns:p14="http://schemas.microsoft.com/office/powerpoint/2010/main" val="8909839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_ PARCC</a:t>
            </a:r>
            <a:r>
              <a:rPr lang="en-US" baseline="0" dirty="0" smtClean="0"/>
              <a:t> tests are coming to elementary, middle and high schools in many states across the country.</a:t>
            </a:r>
          </a:p>
          <a:p>
            <a:r>
              <a:rPr lang="en-US" baseline="0" dirty="0" smtClean="0"/>
              <a:t>_ It’s important that school communities understand the benefits of these new fair and accurate tests, which will replace current state assessments used to measure student progress from year to year in reading, writing and math.</a:t>
            </a: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2</a:t>
            </a:fld>
            <a:endParaRPr lang="en-US"/>
          </a:p>
        </p:txBody>
      </p:sp>
    </p:spTree>
    <p:extLst>
      <p:ext uri="{BB962C8B-B14F-4D97-AF65-F5344CB8AC3E}">
        <p14:creationId xmlns:p14="http://schemas.microsoft.com/office/powerpoint/2010/main" val="914265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_ The </a:t>
            </a:r>
            <a:r>
              <a:rPr lang="en-US" baseline="0" dirty="0" smtClean="0"/>
              <a:t>prompt on the left is from an outgoing 3</a:t>
            </a:r>
            <a:r>
              <a:rPr lang="en-US" baseline="30000" dirty="0" smtClean="0"/>
              <a:t>rd</a:t>
            </a:r>
            <a:r>
              <a:rPr lang="en-US" baseline="0" dirty="0" smtClean="0"/>
              <a:t>-grade state test is simplistic and uninspiring. It doesn’t ask kids to think deeply or challenge them in a serious way. </a:t>
            </a:r>
          </a:p>
          <a:p>
            <a:r>
              <a:rPr lang="en-US" baseline="0" dirty="0" smtClean="0"/>
              <a:t>_ The second writing prompt – a sample PARCC item for 3</a:t>
            </a:r>
            <a:r>
              <a:rPr lang="en-US" baseline="30000" dirty="0" smtClean="0"/>
              <a:t>rd</a:t>
            </a:r>
            <a:r>
              <a:rPr lang="en-US" baseline="0" dirty="0" smtClean="0"/>
              <a:t> grade – asks deeper questions based on real, authentic passages from two books. The PARCC questions ask students to think critically and answer detailed questions about what they have read.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11</a:t>
            </a:fld>
            <a:endParaRPr lang="en-US"/>
          </a:p>
        </p:txBody>
      </p:sp>
    </p:spTree>
    <p:extLst>
      <p:ext uri="{BB962C8B-B14F-4D97-AF65-F5344CB8AC3E}">
        <p14:creationId xmlns:p14="http://schemas.microsoft.com/office/powerpoint/2010/main" val="2712176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_</a:t>
            </a:r>
            <a:r>
              <a:rPr lang="en-US" baseline="0" dirty="0" smtClean="0"/>
              <a:t> </a:t>
            </a:r>
            <a:r>
              <a:rPr lang="en-US" dirty="0" smtClean="0"/>
              <a:t>The math</a:t>
            </a:r>
            <a:r>
              <a:rPr lang="en-US" baseline="0" dirty="0" smtClean="0"/>
              <a:t> question on the left is based on an old state test. It doesn’t require deep critical thinking or various steps. It’s simplistic and dull and pure multiple choice. A student can guess the answer. </a:t>
            </a:r>
          </a:p>
          <a:p>
            <a:r>
              <a:rPr lang="en-US" baseline="0" dirty="0" smtClean="0"/>
              <a:t>_ The second sample test item, which comes from a PARCC test, asks students to solve a more complex problem involving multiple steps. There’s no way a student could guess the right answer.  </a:t>
            </a: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12</a:t>
            </a:fld>
            <a:endParaRPr lang="en-US"/>
          </a:p>
        </p:txBody>
      </p:sp>
    </p:spTree>
    <p:extLst>
      <p:ext uri="{BB962C8B-B14F-4D97-AF65-F5344CB8AC3E}">
        <p14:creationId xmlns:p14="http://schemas.microsoft.com/office/powerpoint/2010/main" val="974640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_</a:t>
            </a:r>
            <a:r>
              <a:rPr lang="en-US" baseline="0" dirty="0" smtClean="0"/>
              <a:t> </a:t>
            </a:r>
            <a:r>
              <a:rPr lang="en-US" dirty="0" smtClean="0"/>
              <a:t>The</a:t>
            </a:r>
            <a:r>
              <a:rPr lang="en-US" baseline="0" dirty="0" smtClean="0"/>
              <a:t> hallmark of PARCC is its quality. </a:t>
            </a:r>
          </a:p>
          <a:p>
            <a:r>
              <a:rPr lang="en-US" baseline="0" dirty="0" smtClean="0"/>
              <a:t>_ PARCC tests are going through so much review, and the people reviewing the test items are teachers.</a:t>
            </a:r>
          </a:p>
          <a:p>
            <a:r>
              <a:rPr lang="en-US" baseline="0" dirty="0" smtClean="0"/>
              <a:t>_ Teachers know best how to measure student learning and that’s why they are so involved in the development of PARCC. </a:t>
            </a:r>
          </a:p>
          <a:p>
            <a:r>
              <a:rPr lang="en-US" baseline="0" dirty="0" smtClean="0"/>
              <a:t>_ One thing educators say they like about PARCC is that they will get testing data back much more quickly than under the old tests, allowing them to make instructional changes more swiftly when that’s needed to help </a:t>
            </a:r>
            <a:r>
              <a:rPr lang="en-US" baseline="0" smtClean="0"/>
              <a:t>kids.</a:t>
            </a:r>
            <a:endParaRPr lang="en-US" baseline="0" dirty="0" smtClean="0"/>
          </a:p>
        </p:txBody>
      </p:sp>
      <p:sp>
        <p:nvSpPr>
          <p:cNvPr id="4" name="Slide Number Placeholder 3"/>
          <p:cNvSpPr>
            <a:spLocks noGrp="1"/>
          </p:cNvSpPr>
          <p:nvPr>
            <p:ph type="sldNum" sz="quarter" idx="10"/>
          </p:nvPr>
        </p:nvSpPr>
        <p:spPr/>
        <p:txBody>
          <a:bodyPr/>
          <a:lstStyle/>
          <a:p>
            <a:fld id="{8B26FCC3-D872-3B42-94C5-3FCF23C4BDB9}" type="slidenum">
              <a:rPr lang="en-US" smtClean="0"/>
              <a:t>13</a:t>
            </a:fld>
            <a:endParaRPr lang="en-US"/>
          </a:p>
        </p:txBody>
      </p:sp>
    </p:spTree>
    <p:extLst>
      <p:ext uri="{BB962C8B-B14F-4D97-AF65-F5344CB8AC3E}">
        <p14:creationId xmlns:p14="http://schemas.microsoft.com/office/powerpoint/2010/main" val="1385798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_</a:t>
            </a:r>
            <a:r>
              <a:rPr lang="en-US" baseline="0" dirty="0" smtClean="0"/>
              <a:t> </a:t>
            </a:r>
            <a:r>
              <a:rPr lang="en-US" dirty="0" smtClean="0"/>
              <a:t>Until</a:t>
            </a:r>
            <a:r>
              <a:rPr lang="en-US" baseline="0" dirty="0" smtClean="0"/>
              <a:t> now states set their own standards and administered their own tests to students. But that doesn’t make sense. </a:t>
            </a:r>
          </a:p>
          <a:p>
            <a:r>
              <a:rPr lang="en-US" baseline="0" dirty="0" smtClean="0"/>
              <a:t>_ What it means to be a third grader in Massachusetts shouldn’t be different than what it means to be a third grader in Mississippi. That’s why states have come together to collaborate around the new Common Core State Standards and develop shared tests. PARCC is a test system developed by states for states. </a:t>
            </a: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14</a:t>
            </a:fld>
            <a:endParaRPr lang="en-US"/>
          </a:p>
        </p:txBody>
      </p:sp>
    </p:spTree>
    <p:extLst>
      <p:ext uri="{BB962C8B-B14F-4D97-AF65-F5344CB8AC3E}">
        <p14:creationId xmlns:p14="http://schemas.microsoft.com/office/powerpoint/2010/main" val="1649196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_</a:t>
            </a:r>
            <a:r>
              <a:rPr lang="en-US" baseline="0" dirty="0" smtClean="0"/>
              <a:t> Parents can find a lot more information about the PARCC tests, including sample test items online. And the National PTA website offers a host of resources for parents, including an in-depth look at the Common Core State Standards </a:t>
            </a:r>
            <a:r>
              <a:rPr lang="en-US" baseline="0" smtClean="0"/>
              <a:t>and how </a:t>
            </a:r>
            <a:r>
              <a:rPr lang="en-US" baseline="0" dirty="0" smtClean="0"/>
              <a:t>they’re being rolled out in states.</a:t>
            </a: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15</a:t>
            </a:fld>
            <a:endParaRPr lang="en-US"/>
          </a:p>
        </p:txBody>
      </p:sp>
    </p:spTree>
    <p:extLst>
      <p:ext uri="{BB962C8B-B14F-4D97-AF65-F5344CB8AC3E}">
        <p14:creationId xmlns:p14="http://schemas.microsoft.com/office/powerpoint/2010/main" val="2066522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29DF4E-23D4-4468-94CE-A5771E80C9E2}" type="slidenum">
              <a:rPr lang="en-US" smtClean="0"/>
              <a:t>16</a:t>
            </a:fld>
            <a:endParaRPr lang="en-US"/>
          </a:p>
        </p:txBody>
      </p:sp>
    </p:spTree>
    <p:extLst>
      <p:ext uri="{BB962C8B-B14F-4D97-AF65-F5344CB8AC3E}">
        <p14:creationId xmlns:p14="http://schemas.microsoft.com/office/powerpoint/2010/main" val="82960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_ By working together, states are developing shared tests of the highest quality at a reasonable cost and are </a:t>
            </a:r>
            <a:r>
              <a:rPr lang="en-US" sz="1200" kern="1200" dirty="0" smtClean="0">
                <a:solidFill>
                  <a:schemeClr val="tx1"/>
                </a:solidFill>
                <a:effectLst/>
                <a:latin typeface="+mn-lt"/>
                <a:ea typeface="+mn-ea"/>
                <a:cs typeface="+mn-cs"/>
              </a:rPr>
              <a:t>ensuring that when students and families move from one state to another, such as military families, they know what to expect and what acceptable work held to</a:t>
            </a:r>
            <a:r>
              <a:rPr lang="en-US" sz="1200" kern="1200" baseline="0" dirty="0" smtClean="0">
                <a:solidFill>
                  <a:schemeClr val="tx1"/>
                </a:solidFill>
                <a:effectLst/>
                <a:latin typeface="+mn-lt"/>
                <a:ea typeface="+mn-ea"/>
                <a:cs typeface="+mn-cs"/>
              </a:rPr>
              <a:t> high expectations</a:t>
            </a:r>
            <a:r>
              <a:rPr lang="en-US" sz="1200" kern="1200" dirty="0" smtClean="0">
                <a:solidFill>
                  <a:schemeClr val="tx1"/>
                </a:solidFill>
                <a:effectLst/>
                <a:latin typeface="+mn-lt"/>
                <a:ea typeface="+mn-ea"/>
                <a:cs typeface="+mn-cs"/>
              </a:rPr>
              <a:t> looks like</a:t>
            </a:r>
            <a:r>
              <a:rPr lang="en-US" baseline="0" dirty="0" smtClean="0"/>
              <a:t>. </a:t>
            </a:r>
          </a:p>
          <a:p>
            <a:r>
              <a:rPr lang="en-US" baseline="0" dirty="0" smtClean="0"/>
              <a:t>_ </a:t>
            </a:r>
            <a:r>
              <a:rPr lang="en-US" sz="1200" kern="1200" dirty="0" smtClean="0">
                <a:solidFill>
                  <a:schemeClr val="tx1"/>
                </a:solidFill>
                <a:effectLst/>
                <a:latin typeface="+mn-lt"/>
                <a:ea typeface="+mn-ea"/>
                <a:cs typeface="+mn-cs"/>
              </a:rPr>
              <a:t>PARCC states expect there will be some minor glitches in the spring 2014 practice run, which will involve  about 10 percent of students. PARCC will use the experience to create the best possible tests for all kids the following year. It's how we make the tests fair and accurate.</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3</a:t>
            </a:fld>
            <a:endParaRPr lang="en-US"/>
          </a:p>
        </p:txBody>
      </p:sp>
    </p:spTree>
    <p:extLst>
      <p:ext uri="{BB962C8B-B14F-4D97-AF65-F5344CB8AC3E}">
        <p14:creationId xmlns:p14="http://schemas.microsoft.com/office/powerpoint/2010/main" val="280359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_ Forty-five states and the District of Columbia have adopted and are implementing the Common Core State Standards in English language arts and math. </a:t>
            </a:r>
          </a:p>
          <a:p>
            <a:r>
              <a:rPr lang="en-US" baseline="0" dirty="0" smtClean="0"/>
              <a:t>_ They are more rigorous than outgoing state standards and set clear expectations around what American students should know and be able to do upon graduating from high school in this globally competitive era.</a:t>
            </a:r>
          </a:p>
          <a:p>
            <a:r>
              <a:rPr lang="en-US" baseline="0" dirty="0" smtClean="0"/>
              <a:t>_ The standards do not dictate what individual schools and educators should teach but set guidelines and expectations for each grade. </a:t>
            </a:r>
            <a:r>
              <a:rPr lang="en-US" sz="1200" kern="1200" dirty="0" smtClean="0">
                <a:solidFill>
                  <a:schemeClr val="tx1"/>
                </a:solidFill>
                <a:effectLst/>
                <a:latin typeface="+mn-lt"/>
                <a:ea typeface="+mn-ea"/>
                <a:cs typeface="+mn-cs"/>
              </a:rPr>
              <a:t>States and school districts remain in control of curriculum and text books; there is still plenty of flexibility and room for creativity in schools and by teachers.</a:t>
            </a:r>
          </a:p>
          <a:p>
            <a:r>
              <a:rPr lang="en-US" baseline="0" dirty="0" smtClean="0"/>
              <a:t>_ The new standards require new tests. You can’t have one without the other. They are a package deal. PARCC is closely aligned with the Common Core State Standards.</a:t>
            </a: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4</a:t>
            </a:fld>
            <a:endParaRPr lang="en-US"/>
          </a:p>
        </p:txBody>
      </p:sp>
    </p:spTree>
    <p:extLst>
      <p:ext uri="{BB962C8B-B14F-4D97-AF65-F5344CB8AC3E}">
        <p14:creationId xmlns:p14="http://schemas.microsoft.com/office/powerpoint/2010/main" val="2651373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Poll release</a:t>
            </a:r>
            <a:r>
              <a:rPr lang="en-US" baseline="0" dirty="0" smtClean="0"/>
              <a:t>d in October by national nonprofit America Achieves.)</a:t>
            </a:r>
          </a:p>
          <a:p>
            <a:r>
              <a:rPr lang="en-US" baseline="0" dirty="0" smtClean="0"/>
              <a:t>_ Parents overwhelmingly support higher standards in schools. But you can’t have better standards without also creating better tests. And that’s where PARCC comes in. Just like the Common Core is meeting the desire of parents for higher standards in schools, PARCC is raising the bar when it comes to the quality of the tests kids take. </a:t>
            </a:r>
          </a:p>
          <a:p>
            <a:r>
              <a:rPr lang="en-US" baseline="0" dirty="0" smtClean="0"/>
              <a:t>_ What’s more, PARCC tests include many long-form questions  – giving kids a chance to truly show what they know and can do. </a:t>
            </a:r>
          </a:p>
          <a:p>
            <a:r>
              <a:rPr lang="en-US" baseline="0" dirty="0" smtClean="0"/>
              <a:t>_ That’s a big difference from current state tests, which tend to rely heavily on multiple choice questions.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5</a:t>
            </a:fld>
            <a:endParaRPr lang="en-US"/>
          </a:p>
        </p:txBody>
      </p:sp>
    </p:spTree>
    <p:extLst>
      <p:ext uri="{BB962C8B-B14F-4D97-AF65-F5344CB8AC3E}">
        <p14:creationId xmlns:p14="http://schemas.microsoft.com/office/powerpoint/2010/main" val="732306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_</a:t>
            </a:r>
            <a:r>
              <a:rPr lang="en-US" baseline="0" dirty="0" smtClean="0"/>
              <a:t> The good news is that hundreds of colleges plan to use PARCC high school scores to make course placement decisions for incoming freshmen.  </a:t>
            </a:r>
          </a:p>
          <a:p>
            <a:r>
              <a:rPr lang="en-US" baseline="0" dirty="0" smtClean="0"/>
              <a:t>_ High schools also will use the data from PARCC tests to determine how to help students who are off track so that they too can graduate from high school ready to succeed in a career or college. </a:t>
            </a:r>
          </a:p>
          <a:p>
            <a:r>
              <a:rPr lang="en-US" baseline="0" dirty="0" smtClean="0"/>
              <a:t>_ Additionally, the information from the PARCC tests will allow parents and teachers to make decisions about how high-achieving students may want to use their 11</a:t>
            </a:r>
            <a:r>
              <a:rPr lang="en-US" baseline="30000" dirty="0" smtClean="0"/>
              <a:t>th</a:t>
            </a:r>
            <a:r>
              <a:rPr lang="en-US" baseline="0" dirty="0" smtClean="0"/>
              <a:t> or 12</a:t>
            </a:r>
            <a:r>
              <a:rPr lang="en-US" baseline="30000" dirty="0" smtClean="0"/>
              <a:t>th</a:t>
            </a:r>
            <a:r>
              <a:rPr lang="en-US" baseline="0" dirty="0" smtClean="0"/>
              <a:t> grade years.</a:t>
            </a:r>
          </a:p>
          <a:p>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6</a:t>
            </a:fld>
            <a:endParaRPr lang="en-US"/>
          </a:p>
        </p:txBody>
      </p:sp>
    </p:spTree>
    <p:extLst>
      <p:ext uri="{BB962C8B-B14F-4D97-AF65-F5344CB8AC3E}">
        <p14:creationId xmlns:p14="http://schemas.microsoft.com/office/powerpoint/2010/main" val="2739100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_</a:t>
            </a:r>
            <a:r>
              <a:rPr lang="en-US" u="none" baseline="0" dirty="0" smtClean="0"/>
              <a:t> </a:t>
            </a:r>
            <a:r>
              <a:rPr lang="en-US" u="none" dirty="0" smtClean="0"/>
              <a:t>All</a:t>
            </a:r>
            <a:r>
              <a:rPr lang="en-US" baseline="0" dirty="0" smtClean="0"/>
              <a:t> students need and deserve a 21</a:t>
            </a:r>
            <a:r>
              <a:rPr lang="en-US" baseline="30000" dirty="0" smtClean="0"/>
              <a:t>st</a:t>
            </a:r>
            <a:r>
              <a:rPr lang="en-US" baseline="0" dirty="0" smtClean="0"/>
              <a:t>-century education, and our old-fashioned paper-and-pencil tests just don’t fit the bill. Students deserve access to computer-based tests and all that they offer, such as tools that enlarge or highlight text or enable the use of audio assistance, to name just a few examples.</a:t>
            </a:r>
          </a:p>
          <a:p>
            <a:r>
              <a:rPr lang="en-US" baseline="0" dirty="0" smtClean="0"/>
              <a:t>_ PARCC is flexible and can be administered on a range of computerized devices, such as desktop computers, laptops, and tablets.</a:t>
            </a:r>
          </a:p>
          <a:p>
            <a:r>
              <a:rPr lang="en-US" baseline="0" dirty="0" smtClean="0"/>
              <a:t>_ And remember, schools will be using all of this technology throughout the school year to help students learn (not just for testing purposes).</a:t>
            </a: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7</a:t>
            </a:fld>
            <a:endParaRPr lang="en-US"/>
          </a:p>
        </p:txBody>
      </p:sp>
    </p:spTree>
    <p:extLst>
      <p:ext uri="{BB962C8B-B14F-4D97-AF65-F5344CB8AC3E}">
        <p14:creationId xmlns:p14="http://schemas.microsoft.com/office/powerpoint/2010/main" val="3582516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_</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PARCC is designed to be a fully inclusive test system. As</a:t>
            </a:r>
            <a:r>
              <a:rPr lang="en-US" sz="1200" kern="1200" baseline="0" dirty="0" smtClean="0">
                <a:solidFill>
                  <a:schemeClr val="tx1"/>
                </a:solidFill>
                <a:effectLst/>
                <a:latin typeface="+mn-lt"/>
                <a:ea typeface="+mn-ea"/>
                <a:cs typeface="+mn-cs"/>
              </a:rPr>
              <a:t> you can see, PARCC </a:t>
            </a:r>
            <a:r>
              <a:rPr lang="en-US" sz="1200" kern="1200" dirty="0" smtClean="0">
                <a:solidFill>
                  <a:schemeClr val="tx1"/>
                </a:solidFill>
                <a:effectLst/>
                <a:latin typeface="+mn-lt"/>
                <a:ea typeface="+mn-ea"/>
                <a:cs typeface="+mn-cs"/>
              </a:rPr>
              <a:t>will include numerous accommodations and accessibility features that enable all students to access the tests in a fair and meaningful way.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_</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Students with disabilities and English language learners will be able to use accommodations that are enabled by PARCC’s computer-based platform and chosen by the students’ IEP teams. </a:t>
            </a:r>
          </a:p>
          <a:p>
            <a:endParaRPr lang="en-US" dirty="0"/>
          </a:p>
        </p:txBody>
      </p:sp>
      <p:sp>
        <p:nvSpPr>
          <p:cNvPr id="4" name="Slide Number Placeholder 3"/>
          <p:cNvSpPr>
            <a:spLocks noGrp="1"/>
          </p:cNvSpPr>
          <p:nvPr>
            <p:ph type="sldNum" sz="quarter" idx="10"/>
          </p:nvPr>
        </p:nvSpPr>
        <p:spPr/>
        <p:txBody>
          <a:bodyPr/>
          <a:lstStyle/>
          <a:p>
            <a:fld id="{B575C75F-C13F-42C9-A6A4-3AEDA276F3BF}" type="slidenum">
              <a:rPr lang="en-US" smtClean="0"/>
              <a:pPr/>
              <a:t>8</a:t>
            </a:fld>
            <a:endParaRPr lang="en-US" dirty="0"/>
          </a:p>
        </p:txBody>
      </p:sp>
    </p:spTree>
    <p:extLst>
      <p:ext uri="{BB962C8B-B14F-4D97-AF65-F5344CB8AC3E}">
        <p14:creationId xmlns:p14="http://schemas.microsoft.com/office/powerpoint/2010/main" val="3399422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_</a:t>
            </a:r>
            <a:r>
              <a:rPr lang="en-US" baseline="0" dirty="0" smtClean="0"/>
              <a:t> </a:t>
            </a:r>
            <a:r>
              <a:rPr lang="en-US" dirty="0" smtClean="0"/>
              <a:t>PARCC</a:t>
            </a:r>
            <a:r>
              <a:rPr lang="en-US" baseline="0" dirty="0" smtClean="0"/>
              <a:t> will use passages that come from authentic published material instead of the commissioned passages test companies typically create for the sole purpose of assessing students. So, they’ll come from novels, poems, and other works of fiction and nonfiction.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 As a result, PARCC will have higher quality, more engaging, and more complex passages than you find now on the state tests. And students will have to show they understand what they’ve read.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For instance, PARCC will require students to demonstrate their writing skills at </a:t>
            </a:r>
            <a:r>
              <a:rPr lang="en-US" b="1" baseline="0" dirty="0" smtClean="0"/>
              <a:t>each</a:t>
            </a:r>
            <a:r>
              <a:rPr lang="en-US" baseline="0" dirty="0" smtClean="0"/>
              <a:t> grade, something that is not typically required now. And PARCC is building oral assessments that will measure students’ speaking and listening skills _ vital for success in school and beyond today.</a:t>
            </a:r>
            <a:endParaRPr lang="en-US" dirty="0"/>
          </a:p>
        </p:txBody>
      </p:sp>
      <p:sp>
        <p:nvSpPr>
          <p:cNvPr id="4" name="Slide Number Placeholder 3"/>
          <p:cNvSpPr>
            <a:spLocks noGrp="1"/>
          </p:cNvSpPr>
          <p:nvPr>
            <p:ph type="sldNum" sz="quarter" idx="10"/>
          </p:nvPr>
        </p:nvSpPr>
        <p:spPr/>
        <p:txBody>
          <a:bodyPr/>
          <a:lstStyle/>
          <a:p>
            <a:fld id="{8B26FCC3-D872-3B42-94C5-3FCF23C4BDB9}" type="slidenum">
              <a:rPr lang="en-US" smtClean="0"/>
              <a:t>9</a:t>
            </a:fld>
            <a:endParaRPr lang="en-US"/>
          </a:p>
        </p:txBody>
      </p:sp>
    </p:spTree>
    <p:extLst>
      <p:ext uri="{BB962C8B-B14F-4D97-AF65-F5344CB8AC3E}">
        <p14:creationId xmlns:p14="http://schemas.microsoft.com/office/powerpoint/2010/main" val="2380027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_</a:t>
            </a:r>
            <a:r>
              <a:rPr lang="en-US" baseline="0" dirty="0" smtClean="0"/>
              <a:t> </a:t>
            </a:r>
            <a:r>
              <a:rPr lang="en-US" dirty="0" smtClean="0"/>
              <a:t>The</a:t>
            </a:r>
            <a:r>
              <a:rPr lang="en-US" baseline="0" dirty="0" smtClean="0"/>
              <a:t> Common Core State Standards asks schools to do more to ensure students know how to compute </a:t>
            </a:r>
            <a:r>
              <a:rPr lang="en-US" i="1" baseline="0" dirty="0" smtClean="0"/>
              <a:t>and </a:t>
            </a:r>
            <a:r>
              <a:rPr lang="en-US" baseline="0" dirty="0" smtClean="0"/>
              <a:t>apply what they know in math toward solving real-world problems. For example, they may have to apply mathematical knowledge to answer questions about personal finances or budgeting, the environment, or other issues of the day.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 Students will need to know the formulas and do the computations, but they’ll also need to explain their answers, giving kids more chances to show their work and demonstrate what they know and can do.</a:t>
            </a:r>
          </a:p>
        </p:txBody>
      </p:sp>
      <p:sp>
        <p:nvSpPr>
          <p:cNvPr id="4" name="Slide Number Placeholder 3"/>
          <p:cNvSpPr>
            <a:spLocks noGrp="1"/>
          </p:cNvSpPr>
          <p:nvPr>
            <p:ph type="sldNum" sz="quarter" idx="10"/>
          </p:nvPr>
        </p:nvSpPr>
        <p:spPr/>
        <p:txBody>
          <a:bodyPr/>
          <a:lstStyle/>
          <a:p>
            <a:fld id="{8B26FCC3-D872-3B42-94C5-3FCF23C4BDB9}" type="slidenum">
              <a:rPr lang="en-US" smtClean="0"/>
              <a:t>10</a:t>
            </a:fld>
            <a:endParaRPr lang="en-US"/>
          </a:p>
        </p:txBody>
      </p:sp>
    </p:spTree>
    <p:extLst>
      <p:ext uri="{BB962C8B-B14F-4D97-AF65-F5344CB8AC3E}">
        <p14:creationId xmlns:p14="http://schemas.microsoft.com/office/powerpoint/2010/main" val="255336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4850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00428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6"/>
          <p:cNvSpPr/>
          <p:nvPr userDrawn="1"/>
        </p:nvSpPr>
        <p:spPr>
          <a:xfrm>
            <a:off x="0" y="5396224"/>
            <a:ext cx="9144000" cy="14617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409450"/>
            <a:ext cx="9144000" cy="238117"/>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5299211"/>
            <a:ext cx="9144000" cy="119058"/>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97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364280"/>
            <a:ext cx="9144000" cy="493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6356350"/>
            <a:ext cx="9144000" cy="12698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6296821"/>
            <a:ext cx="9144000" cy="5952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440614" y="6498711"/>
            <a:ext cx="703385" cy="365125"/>
          </a:xfrm>
        </p:spPr>
        <p:txBody>
          <a:bodyPr/>
          <a:lstStyle>
            <a:lvl1pPr>
              <a:defRPr sz="1000">
                <a:solidFill>
                  <a:srgbClr val="FFFFFF"/>
                </a:solidFill>
              </a:defRPr>
            </a:lvl1pPr>
          </a:lstStyle>
          <a:p>
            <a:fld id="{5AB69554-1760-4744-8BE0-117D0139773D}" type="slidenum">
              <a:rPr lang="en-US" smtClean="0"/>
              <a:pPr/>
              <a:t>‹#›</a:t>
            </a:fld>
            <a:endParaRPr lang="en-US" dirty="0"/>
          </a:p>
        </p:txBody>
      </p:sp>
    </p:spTree>
    <p:extLst>
      <p:ext uri="{BB962C8B-B14F-4D97-AF65-F5344CB8AC3E}">
        <p14:creationId xmlns:p14="http://schemas.microsoft.com/office/powerpoint/2010/main" val="47592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D8EF9-8B30-1249-BC22-301F2D19451C}" type="datetime1">
              <a:rPr lang="en-US" smtClean="0"/>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69554-1760-4744-8BE0-117D0139773D}" type="slidenum">
              <a:rPr lang="en-US" smtClean="0"/>
              <a:t>‹#›</a:t>
            </a:fld>
            <a:endParaRPr lang="en-US"/>
          </a:p>
        </p:txBody>
      </p:sp>
    </p:spTree>
    <p:extLst>
      <p:ext uri="{BB962C8B-B14F-4D97-AF65-F5344CB8AC3E}">
        <p14:creationId xmlns:p14="http://schemas.microsoft.com/office/powerpoint/2010/main" val="100812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6364280"/>
            <a:ext cx="9144000" cy="493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6356350"/>
            <a:ext cx="9144000" cy="12698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6296821"/>
            <a:ext cx="9144000" cy="5952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5AB69554-1760-4744-8BE0-117D0139773D}" type="slidenum">
              <a:rPr lang="en-US" smtClean="0"/>
              <a:t>‹#›</a:t>
            </a:fld>
            <a:endParaRPr lang="en-US"/>
          </a:p>
        </p:txBody>
      </p:sp>
    </p:spTree>
    <p:extLst>
      <p:ext uri="{BB962C8B-B14F-4D97-AF65-F5344CB8AC3E}">
        <p14:creationId xmlns:p14="http://schemas.microsoft.com/office/powerpoint/2010/main" val="230543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BC9DCB-5E15-E640-B425-824DCAF8F415}" type="datetime1">
              <a:rPr lang="en-US" smtClean="0"/>
              <a:t>8/18/2014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69554-1760-4744-8BE0-117D0139773D}" type="slidenum">
              <a:rPr lang="en-US" smtClean="0"/>
              <a:t>‹#›</a:t>
            </a:fld>
            <a:endParaRPr lang="en-US"/>
          </a:p>
        </p:txBody>
      </p:sp>
    </p:spTree>
    <p:extLst>
      <p:ext uri="{BB962C8B-B14F-4D97-AF65-F5344CB8AC3E}">
        <p14:creationId xmlns:p14="http://schemas.microsoft.com/office/powerpoint/2010/main" val="213470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0E3388-349D-2443-AC04-E889111EEB0D}" type="datetime1">
              <a:rPr lang="en-US" smtClean="0"/>
              <a:t>8/18/2014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69554-1760-4744-8BE0-117D0139773D}" type="slidenum">
              <a:rPr lang="en-US" smtClean="0"/>
              <a:t>‹#›</a:t>
            </a:fld>
            <a:endParaRPr lang="en-US"/>
          </a:p>
        </p:txBody>
      </p:sp>
    </p:spTree>
    <p:extLst>
      <p:ext uri="{BB962C8B-B14F-4D97-AF65-F5344CB8AC3E}">
        <p14:creationId xmlns:p14="http://schemas.microsoft.com/office/powerpoint/2010/main" val="77892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3A6A0-4F29-1040-B86A-D6F921C6C75F}" type="datetime1">
              <a:rPr lang="en-US" smtClean="0"/>
              <a:t>8/18/2014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69554-1760-4744-8BE0-117D0139773D}" type="slidenum">
              <a:rPr lang="en-US" smtClean="0"/>
              <a:t>‹#›</a:t>
            </a:fld>
            <a:endParaRPr lang="en-US"/>
          </a:p>
        </p:txBody>
      </p:sp>
    </p:spTree>
    <p:extLst>
      <p:ext uri="{BB962C8B-B14F-4D97-AF65-F5344CB8AC3E}">
        <p14:creationId xmlns:p14="http://schemas.microsoft.com/office/powerpoint/2010/main" val="110889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CEBFC-F3EE-8D4A-8943-DA5670466E34}" type="datetime1">
              <a:rPr lang="en-US" smtClean="0"/>
              <a:t>8/18/2014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76144" y="6492875"/>
            <a:ext cx="1267856" cy="365125"/>
          </a:xfrm>
          <a:prstGeom prst="rect">
            <a:avLst/>
          </a:prstGeom>
        </p:spPr>
        <p:txBody>
          <a:bodyPr vert="horz" lIns="91440" tIns="45720" rIns="91440" bIns="45720" rtlCol="0" anchor="ctr"/>
          <a:lstStyle>
            <a:lvl1pPr algn="r">
              <a:defRPr sz="1000">
                <a:solidFill>
                  <a:srgbClr val="FFFFFF"/>
                </a:solidFill>
              </a:defRPr>
            </a:lvl1pPr>
          </a:lstStyle>
          <a:p>
            <a:fld id="{5AB69554-1760-4744-8BE0-117D0139773D}" type="slidenum">
              <a:rPr lang="en-US" smtClean="0"/>
              <a:pPr/>
              <a:t>‹#›</a:t>
            </a:fld>
            <a:endParaRPr lang="en-US" dirty="0"/>
          </a:p>
        </p:txBody>
      </p:sp>
    </p:spTree>
    <p:extLst>
      <p:ext uri="{BB962C8B-B14F-4D97-AF65-F5344CB8AC3E}">
        <p14:creationId xmlns:p14="http://schemas.microsoft.com/office/powerpoint/2010/main" val="596321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4572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chemeClr val="accent3"/>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3"/>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3"/>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www.parcconline.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hyperlink" Target="http://www.pta.org/commoncor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867" y="845128"/>
            <a:ext cx="8175047" cy="3329581"/>
          </a:xfrm>
        </p:spPr>
        <p:txBody>
          <a:bodyPr/>
          <a:lstStyle/>
          <a:p>
            <a:r>
              <a:rPr lang="en-US" dirty="0" smtClean="0"/>
              <a:t>PARRC Online Assessment</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77870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 Math, Students Will Have To…</a:t>
            </a:r>
            <a:endParaRPr lang="en-US" b="1" dirty="0"/>
          </a:p>
        </p:txBody>
      </p:sp>
      <p:sp>
        <p:nvSpPr>
          <p:cNvPr id="3" name="Content Placeholder 2"/>
          <p:cNvSpPr>
            <a:spLocks noGrp="1"/>
          </p:cNvSpPr>
          <p:nvPr>
            <p:ph idx="1"/>
          </p:nvPr>
        </p:nvSpPr>
        <p:spPr>
          <a:xfrm>
            <a:off x="1749778" y="1600200"/>
            <a:ext cx="6415851" cy="4525963"/>
          </a:xfrm>
        </p:spPr>
        <p:txBody>
          <a:bodyPr>
            <a:normAutofit/>
          </a:bodyPr>
          <a:lstStyle/>
          <a:p>
            <a:pPr marL="0" indent="0">
              <a:spcBef>
                <a:spcPts val="3672"/>
              </a:spcBef>
              <a:buNone/>
            </a:pPr>
            <a:r>
              <a:rPr lang="en-US" sz="2800" dirty="0" smtClean="0"/>
              <a:t>Show their work and demonstrate that they understand a concept rather than simply memorize a formula</a:t>
            </a:r>
          </a:p>
          <a:p>
            <a:pPr marL="0" indent="0">
              <a:spcBef>
                <a:spcPts val="3672"/>
              </a:spcBef>
              <a:buNone/>
            </a:pPr>
            <a:r>
              <a:rPr lang="en-US" sz="2800" dirty="0" smtClean="0"/>
              <a:t>Compute quickly and accurately</a:t>
            </a:r>
          </a:p>
          <a:p>
            <a:pPr marL="0" indent="0">
              <a:spcBef>
                <a:spcPts val="3672"/>
              </a:spcBef>
              <a:buNone/>
            </a:pPr>
            <a:r>
              <a:rPr lang="en-US" sz="2800" dirty="0" smtClean="0"/>
              <a:t>Apply their mathematical knowledge to solve real-world problems</a:t>
            </a:r>
          </a:p>
        </p:txBody>
      </p:sp>
      <p:sp>
        <p:nvSpPr>
          <p:cNvPr id="4" name="Slide Number Placeholder 3"/>
          <p:cNvSpPr>
            <a:spLocks noGrp="1"/>
          </p:cNvSpPr>
          <p:nvPr>
            <p:ph type="sldNum" sz="quarter" idx="12"/>
          </p:nvPr>
        </p:nvSpPr>
        <p:spPr/>
        <p:txBody>
          <a:bodyPr/>
          <a:lstStyle/>
          <a:p>
            <a:fld id="{5AB69554-1760-4744-8BE0-117D0139773D}" type="slidenum">
              <a:rPr lang="en-US" smtClean="0"/>
              <a:t>10</a:t>
            </a:fld>
            <a:endParaRPr lang="en-US"/>
          </a:p>
        </p:txBody>
      </p:sp>
      <p:pic>
        <p:nvPicPr>
          <p:cNvPr id="6" name="Picture 5" descr="stock-vector-mathematics-vector-7804573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3407" y="1713089"/>
            <a:ext cx="1232372" cy="916764"/>
          </a:xfrm>
          <a:prstGeom prst="rect">
            <a:avLst/>
          </a:prstGeom>
        </p:spPr>
      </p:pic>
      <p:sp>
        <p:nvSpPr>
          <p:cNvPr id="7" name="TextBox 6"/>
          <p:cNvSpPr txBox="1"/>
          <p:nvPr/>
        </p:nvSpPr>
        <p:spPr>
          <a:xfrm>
            <a:off x="263407" y="3377258"/>
            <a:ext cx="1376304" cy="461665"/>
          </a:xfrm>
          <a:prstGeom prst="rect">
            <a:avLst/>
          </a:prstGeom>
          <a:noFill/>
        </p:spPr>
        <p:txBody>
          <a:bodyPr wrap="square" rtlCol="0">
            <a:spAutoFit/>
          </a:bodyPr>
          <a:lstStyle/>
          <a:p>
            <a:pPr algn="ctr"/>
            <a:r>
              <a:rPr lang="en-US" sz="2400" dirty="0" smtClean="0">
                <a:solidFill>
                  <a:schemeClr val="tx2"/>
                </a:solidFill>
                <a:latin typeface="Brush Script MT Italic"/>
                <a:cs typeface="Brush Script MT Italic"/>
              </a:rPr>
              <a:t>7 x 7 </a:t>
            </a:r>
            <a:r>
              <a:rPr lang="en-US" sz="2400" dirty="0">
                <a:solidFill>
                  <a:schemeClr val="tx2"/>
                </a:solidFill>
                <a:latin typeface="Brush Script MT Italic"/>
                <a:cs typeface="Brush Script MT Italic"/>
              </a:rPr>
              <a:t>= 49</a:t>
            </a: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3569" y="4186295"/>
            <a:ext cx="1290616" cy="1290616"/>
          </a:xfrm>
          <a:prstGeom prst="rect">
            <a:avLst/>
          </a:prstGeom>
        </p:spPr>
      </p:pic>
    </p:spTree>
    <p:extLst>
      <p:ext uri="{BB962C8B-B14F-4D97-AF65-F5344CB8AC3E}">
        <p14:creationId xmlns:p14="http://schemas.microsoft.com/office/powerpoint/2010/main" val="334265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4648199" y="2470068"/>
            <a:ext cx="4305795" cy="3701190"/>
          </a:xfrm>
          <a:prstGeom prst="rect">
            <a:avLst/>
          </a:prstGeom>
          <a:solidFill>
            <a:schemeClr val="accent3"/>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Third Grade </a:t>
            </a:r>
            <a:r>
              <a:rPr lang="en-US" sz="2000" b="1" dirty="0" smtClean="0">
                <a:solidFill>
                  <a:schemeClr val="bg1"/>
                </a:solidFill>
              </a:rPr>
              <a:t>Example</a:t>
            </a:r>
          </a:p>
          <a:p>
            <a:r>
              <a:rPr lang="en-US" sz="1600" dirty="0" smtClean="0"/>
              <a:t>You have read two texts about famous people in American history who solved a problem by working to make a change  </a:t>
            </a:r>
          </a:p>
          <a:p>
            <a:r>
              <a:rPr lang="en-US" sz="1600" dirty="0" smtClean="0"/>
              <a:t>Write an article for your school newspaper describing how Eliza and Carver faced challenges to change something in America</a:t>
            </a:r>
          </a:p>
          <a:p>
            <a:r>
              <a:rPr lang="en-US" sz="1600" dirty="0" smtClean="0"/>
              <a:t>In your article, be sure to describe in detail why some solutions they tried worked and others did not work  </a:t>
            </a:r>
          </a:p>
          <a:p>
            <a:r>
              <a:rPr lang="en-US" sz="1600" dirty="0" smtClean="0"/>
              <a:t>Tell how the challenges each one faced were the same and how they were different</a:t>
            </a:r>
          </a:p>
          <a:p>
            <a:endParaRPr lang="en-US" sz="2000" dirty="0"/>
          </a:p>
        </p:txBody>
      </p:sp>
      <p:sp>
        <p:nvSpPr>
          <p:cNvPr id="5" name="Content Placeholder 3"/>
          <p:cNvSpPr txBox="1">
            <a:spLocks/>
          </p:cNvSpPr>
          <p:nvPr/>
        </p:nvSpPr>
        <p:spPr>
          <a:xfrm>
            <a:off x="449021" y="2470068"/>
            <a:ext cx="3790470" cy="3701190"/>
          </a:xfrm>
          <a:prstGeom prst="rect">
            <a:avLst/>
          </a:prstGeom>
          <a:solidFill>
            <a:schemeClr val="accent2"/>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Third Grade Example</a:t>
            </a:r>
          </a:p>
          <a:p>
            <a:r>
              <a:rPr lang="en-US" sz="1600" dirty="0" smtClean="0"/>
              <a:t>Read the writing prompt below and complete the writing activity:</a:t>
            </a:r>
          </a:p>
          <a:p>
            <a:r>
              <a:rPr lang="en-US" sz="1600" dirty="0" smtClean="0"/>
              <a:t>Jump out of bed! Look out the window! It is a perfect weather day! </a:t>
            </a:r>
          </a:p>
          <a:p>
            <a:r>
              <a:rPr lang="en-US" sz="1600" dirty="0" smtClean="0"/>
              <a:t>Write a story about a day when the weather seemed perfect</a:t>
            </a:r>
          </a:p>
          <a:p>
            <a:endParaRPr lang="en-US" dirty="0"/>
          </a:p>
        </p:txBody>
      </p:sp>
      <p:sp>
        <p:nvSpPr>
          <p:cNvPr id="7" name="Title 2"/>
          <p:cNvSpPr>
            <a:spLocks noGrp="1"/>
          </p:cNvSpPr>
          <p:nvPr>
            <p:ph type="title"/>
          </p:nvPr>
        </p:nvSpPr>
        <p:spPr>
          <a:xfrm>
            <a:off x="457200" y="0"/>
            <a:ext cx="8229600" cy="1143000"/>
          </a:xfrm>
        </p:spPr>
        <p:txBody>
          <a:bodyPr/>
          <a:lstStyle/>
          <a:p>
            <a:r>
              <a:rPr lang="en-US" b="1" dirty="0" smtClean="0"/>
              <a:t>Old Test vs. New Test</a:t>
            </a:r>
            <a:endParaRPr lang="en-US" b="1" dirty="0"/>
          </a:p>
        </p:txBody>
      </p:sp>
      <p:sp>
        <p:nvSpPr>
          <p:cNvPr id="3" name="Content Placeholder 2"/>
          <p:cNvSpPr>
            <a:spLocks noGrp="1"/>
          </p:cNvSpPr>
          <p:nvPr>
            <p:ph idx="1"/>
          </p:nvPr>
        </p:nvSpPr>
        <p:spPr>
          <a:xfrm>
            <a:off x="457200" y="891764"/>
            <a:ext cx="8229600" cy="632236"/>
          </a:xfrm>
        </p:spPr>
        <p:txBody>
          <a:bodyPr>
            <a:normAutofit/>
          </a:bodyPr>
          <a:lstStyle/>
          <a:p>
            <a:pPr marL="0" indent="0">
              <a:buNone/>
            </a:pPr>
            <a:r>
              <a:rPr lang="en-US" sz="2800" dirty="0"/>
              <a:t>See the PARCC difference for yourself</a:t>
            </a:r>
          </a:p>
          <a:p>
            <a:pPr marL="0" indent="0">
              <a:buNone/>
            </a:pPr>
            <a:endParaRPr lang="en-US" sz="2800" dirty="0"/>
          </a:p>
        </p:txBody>
      </p:sp>
      <p:sp>
        <p:nvSpPr>
          <p:cNvPr id="2" name="Slide Number Placeholder 1"/>
          <p:cNvSpPr>
            <a:spLocks noGrp="1"/>
          </p:cNvSpPr>
          <p:nvPr>
            <p:ph type="sldNum" sz="quarter" idx="12"/>
          </p:nvPr>
        </p:nvSpPr>
        <p:spPr/>
        <p:txBody>
          <a:bodyPr/>
          <a:lstStyle/>
          <a:p>
            <a:fld id="{5AB69554-1760-4744-8BE0-117D0139773D}" type="slidenum">
              <a:rPr lang="en-US" smtClean="0"/>
              <a:t>11</a:t>
            </a:fld>
            <a:endParaRPr lang="en-US"/>
          </a:p>
        </p:txBody>
      </p:sp>
      <p:sp>
        <p:nvSpPr>
          <p:cNvPr id="8" name="Title 1"/>
          <p:cNvSpPr txBox="1">
            <a:spLocks/>
          </p:cNvSpPr>
          <p:nvPr/>
        </p:nvSpPr>
        <p:spPr>
          <a:xfrm>
            <a:off x="0" y="1524000"/>
            <a:ext cx="9144000" cy="1066800"/>
          </a:xfrm>
          <a:prstGeom prst="rect">
            <a:avLst/>
          </a:prstGeom>
        </p:spPr>
        <p:txBody>
          <a:bodyPr lIns="89879" tIns="44940" rIns="89879" bIns="44940" anchor="ctr"/>
          <a:lstStyle>
            <a:lvl1pPr marL="168524" indent="0" algn="l" defTabSz="914400" rtl="0" eaLnBrk="1" latinLnBrk="0" hangingPunct="1">
              <a:spcBef>
                <a:spcPct val="0"/>
              </a:spcBef>
              <a:buNone/>
              <a:defRPr sz="3200" b="1" kern="1200">
                <a:solidFill>
                  <a:schemeClr val="tx1"/>
                </a:solidFill>
                <a:latin typeface="+mj-lt"/>
                <a:ea typeface="+mj-ea"/>
                <a:cs typeface="+mj-cs"/>
              </a:defRPr>
            </a:lvl1pPr>
          </a:lstStyle>
          <a:p>
            <a:pPr algn="ctr"/>
            <a:endParaRPr lang="en-US" sz="3000" b="0" dirty="0"/>
          </a:p>
        </p:txBody>
      </p:sp>
      <p:sp>
        <p:nvSpPr>
          <p:cNvPr id="9" name="TextBox 8"/>
          <p:cNvSpPr txBox="1"/>
          <p:nvPr/>
        </p:nvSpPr>
        <p:spPr>
          <a:xfrm>
            <a:off x="449021" y="1519199"/>
            <a:ext cx="3507518" cy="830997"/>
          </a:xfrm>
          <a:prstGeom prst="rect">
            <a:avLst/>
          </a:prstGeom>
          <a:noFill/>
        </p:spPr>
        <p:txBody>
          <a:bodyPr wrap="square" rtlCol="0">
            <a:spAutoFit/>
          </a:bodyPr>
          <a:lstStyle/>
          <a:p>
            <a:r>
              <a:rPr lang="en-US" sz="2400" b="1" dirty="0"/>
              <a:t>Writing prompt on an old, outgoing state </a:t>
            </a:r>
            <a:r>
              <a:rPr lang="en-US" sz="2400" b="1" dirty="0" smtClean="0"/>
              <a:t>test</a:t>
            </a:r>
            <a:endParaRPr lang="en-US" sz="1600" dirty="0"/>
          </a:p>
        </p:txBody>
      </p:sp>
      <p:sp>
        <p:nvSpPr>
          <p:cNvPr id="10" name="TextBox 9"/>
          <p:cNvSpPr txBox="1"/>
          <p:nvPr/>
        </p:nvSpPr>
        <p:spPr>
          <a:xfrm>
            <a:off x="4648200" y="1826567"/>
            <a:ext cx="3507518" cy="461665"/>
          </a:xfrm>
          <a:prstGeom prst="rect">
            <a:avLst/>
          </a:prstGeom>
          <a:noFill/>
        </p:spPr>
        <p:txBody>
          <a:bodyPr wrap="square" rtlCol="0">
            <a:spAutoFit/>
          </a:bodyPr>
          <a:lstStyle/>
          <a:p>
            <a:r>
              <a:rPr lang="en-US" sz="2400" b="1" dirty="0"/>
              <a:t>PARCC writing prompt</a:t>
            </a:r>
          </a:p>
        </p:txBody>
      </p:sp>
    </p:spTree>
    <p:extLst>
      <p:ext uri="{BB962C8B-B14F-4D97-AF65-F5344CB8AC3E}">
        <p14:creationId xmlns:p14="http://schemas.microsoft.com/office/powerpoint/2010/main" val="4195364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21" y="-22245"/>
            <a:ext cx="8229600" cy="1143000"/>
          </a:xfrm>
        </p:spPr>
        <p:txBody>
          <a:bodyPr>
            <a:normAutofit/>
          </a:bodyPr>
          <a:lstStyle/>
          <a:p>
            <a:r>
              <a:rPr lang="en-US" b="1" dirty="0" smtClean="0"/>
              <a:t>Old Test vs. New Test</a:t>
            </a:r>
            <a:endParaRPr lang="en-US" b="1" dirty="0"/>
          </a:p>
        </p:txBody>
      </p:sp>
      <p:sp>
        <p:nvSpPr>
          <p:cNvPr id="4" name="Slide Number Placeholder 3"/>
          <p:cNvSpPr>
            <a:spLocks noGrp="1"/>
          </p:cNvSpPr>
          <p:nvPr>
            <p:ph type="sldNum" sz="quarter" idx="12"/>
          </p:nvPr>
        </p:nvSpPr>
        <p:spPr/>
        <p:txBody>
          <a:bodyPr/>
          <a:lstStyle/>
          <a:p>
            <a:fld id="{5AB69554-1760-4744-8BE0-117D0139773D}" type="slidenum">
              <a:rPr lang="en-US" smtClean="0"/>
              <a:t>12</a:t>
            </a:fld>
            <a:endParaRPr lang="en-US"/>
          </a:p>
        </p:txBody>
      </p:sp>
      <p:sp>
        <p:nvSpPr>
          <p:cNvPr id="6" name="Content Placeholder 2"/>
          <p:cNvSpPr txBox="1">
            <a:spLocks/>
          </p:cNvSpPr>
          <p:nvPr/>
        </p:nvSpPr>
        <p:spPr>
          <a:xfrm>
            <a:off x="457200" y="890054"/>
            <a:ext cx="8229600" cy="63223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3"/>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3"/>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3"/>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t>See the PARCC difference for yourself</a:t>
            </a:r>
          </a:p>
          <a:p>
            <a:pPr marL="0" indent="0">
              <a:buFont typeface="Arial"/>
              <a:buNone/>
            </a:pPr>
            <a:endParaRPr lang="en-US" sz="2800" dirty="0"/>
          </a:p>
        </p:txBody>
      </p:sp>
      <p:sp>
        <p:nvSpPr>
          <p:cNvPr id="7" name="Content Placeholder 4"/>
          <p:cNvSpPr txBox="1">
            <a:spLocks/>
          </p:cNvSpPr>
          <p:nvPr/>
        </p:nvSpPr>
        <p:spPr>
          <a:xfrm>
            <a:off x="4083538" y="2041407"/>
            <a:ext cx="4603262" cy="4129851"/>
          </a:xfrm>
          <a:prstGeom prst="rect">
            <a:avLst/>
          </a:prstGeom>
          <a:solidFill>
            <a:schemeClr val="accent3"/>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defTabSz="457200">
              <a:spcBef>
                <a:spcPts val="0"/>
              </a:spcBef>
              <a:buNone/>
            </a:pPr>
            <a:r>
              <a:rPr lang="en-US" sz="2000" b="1" dirty="0" smtClean="0">
                <a:solidFill>
                  <a:prstClr val="white"/>
                </a:solidFill>
              </a:rPr>
              <a:t>5th </a:t>
            </a:r>
            <a:r>
              <a:rPr lang="en-US" sz="2000" b="1" dirty="0">
                <a:solidFill>
                  <a:prstClr val="white"/>
                </a:solidFill>
              </a:rPr>
              <a:t>Grade Example</a:t>
            </a:r>
          </a:p>
          <a:p>
            <a:pPr marL="0" indent="0">
              <a:buNone/>
            </a:pPr>
            <a:r>
              <a:rPr lang="en-US" sz="1400" b="1" dirty="0" smtClean="0"/>
              <a:t>Mr. Edmunds shared 12 pencils among his four sons as follows:</a:t>
            </a:r>
          </a:p>
          <a:p>
            <a:r>
              <a:rPr lang="en-US" sz="1400" b="1" dirty="0" smtClean="0"/>
              <a:t>Alan received 1/3 of the pencils</a:t>
            </a:r>
          </a:p>
          <a:p>
            <a:r>
              <a:rPr lang="en-US" sz="1400" b="1" dirty="0" smtClean="0"/>
              <a:t>Bill received 1/4 of the pencils</a:t>
            </a:r>
          </a:p>
          <a:p>
            <a:r>
              <a:rPr lang="en-US" sz="1400" b="1" dirty="0" smtClean="0"/>
              <a:t>Carl received more than 1 pencil</a:t>
            </a:r>
          </a:p>
          <a:p>
            <a:r>
              <a:rPr lang="en-US" sz="1400" b="1" dirty="0" smtClean="0"/>
              <a:t>David received more pencils than Carl</a:t>
            </a:r>
          </a:p>
          <a:p>
            <a:pPr marL="0" indent="0">
              <a:spcAft>
                <a:spcPts val="600"/>
              </a:spcAft>
              <a:buNone/>
            </a:pPr>
            <a:r>
              <a:rPr lang="en-US" sz="1400" b="1" dirty="0" smtClean="0"/>
              <a:t>PART A: On the number line, represent the fraction of the total number of pencils that was given to both Alan and Bill combined. Use the buttons on the right to increase or decrease the number of equal sections on the number line.</a:t>
            </a:r>
          </a:p>
          <a:p>
            <a:pPr marL="0" indent="0">
              <a:spcAft>
                <a:spcPts val="600"/>
              </a:spcAft>
              <a:buNone/>
            </a:pPr>
            <a:r>
              <a:rPr lang="en-US" sz="1400" b="1" dirty="0" smtClean="0"/>
              <a:t>PART B. What fraction of the total number of pencils did Carl and David each receive? Justify your answer.</a:t>
            </a:r>
          </a:p>
        </p:txBody>
      </p:sp>
      <p:sp>
        <p:nvSpPr>
          <p:cNvPr id="8" name="Content Placeholder 3"/>
          <p:cNvSpPr txBox="1">
            <a:spLocks/>
          </p:cNvSpPr>
          <p:nvPr/>
        </p:nvSpPr>
        <p:spPr>
          <a:xfrm>
            <a:off x="449021" y="2041408"/>
            <a:ext cx="3507518" cy="4129850"/>
          </a:xfrm>
          <a:prstGeom prst="rect">
            <a:avLst/>
          </a:prstGeom>
          <a:solidFill>
            <a:schemeClr val="accent2"/>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5th Grade Example</a:t>
            </a:r>
          </a:p>
          <a:p>
            <a:pPr marL="0" indent="0">
              <a:buNone/>
            </a:pPr>
            <a:r>
              <a:rPr lang="en-US" sz="2000" dirty="0" smtClean="0"/>
              <a:t>The town of La Paz, Bolivia, is in the Andes mountains. Which of these units could be used to describe the distance of the town of La Paz above sea level?</a:t>
            </a:r>
          </a:p>
          <a:p>
            <a:pPr lvl="1">
              <a:buAutoNum type="alphaUcPeriod"/>
            </a:pPr>
            <a:r>
              <a:rPr lang="en-US" sz="1600" dirty="0" smtClean="0"/>
              <a:t>Degrees</a:t>
            </a:r>
          </a:p>
          <a:p>
            <a:pPr lvl="1">
              <a:buAutoNum type="alphaUcPeriod"/>
            </a:pPr>
            <a:r>
              <a:rPr lang="en-US" sz="1600" dirty="0" smtClean="0"/>
              <a:t>Feet</a:t>
            </a:r>
          </a:p>
          <a:p>
            <a:pPr lvl="1">
              <a:buAutoNum type="alphaUcPeriod"/>
            </a:pPr>
            <a:r>
              <a:rPr lang="en-US" sz="1600" dirty="0" smtClean="0"/>
              <a:t>Cubic Inches</a:t>
            </a:r>
          </a:p>
          <a:p>
            <a:pPr lvl="1">
              <a:buAutoNum type="alphaUcPeriod"/>
            </a:pPr>
            <a:r>
              <a:rPr lang="en-US" sz="1600" dirty="0" smtClean="0"/>
              <a:t>Pounds</a:t>
            </a:r>
            <a:endParaRPr lang="en-US" sz="1400" dirty="0" smtClean="0"/>
          </a:p>
          <a:p>
            <a:endParaRPr lang="en-US" dirty="0"/>
          </a:p>
        </p:txBody>
      </p:sp>
      <p:sp>
        <p:nvSpPr>
          <p:cNvPr id="3" name="TextBox 2"/>
          <p:cNvSpPr txBox="1"/>
          <p:nvPr/>
        </p:nvSpPr>
        <p:spPr>
          <a:xfrm>
            <a:off x="449021" y="1519199"/>
            <a:ext cx="3507518" cy="461665"/>
          </a:xfrm>
          <a:prstGeom prst="rect">
            <a:avLst/>
          </a:prstGeom>
          <a:noFill/>
        </p:spPr>
        <p:txBody>
          <a:bodyPr wrap="square" rtlCol="0">
            <a:spAutoFit/>
          </a:bodyPr>
          <a:lstStyle/>
          <a:p>
            <a:r>
              <a:rPr lang="en-US" sz="2400" b="1" dirty="0"/>
              <a:t>Math outgoing state test </a:t>
            </a:r>
          </a:p>
        </p:txBody>
      </p:sp>
      <p:sp>
        <p:nvSpPr>
          <p:cNvPr id="9" name="TextBox 8"/>
          <p:cNvSpPr txBox="1"/>
          <p:nvPr/>
        </p:nvSpPr>
        <p:spPr>
          <a:xfrm>
            <a:off x="4108939" y="1519199"/>
            <a:ext cx="3507518" cy="461665"/>
          </a:xfrm>
          <a:prstGeom prst="rect">
            <a:avLst/>
          </a:prstGeom>
          <a:noFill/>
        </p:spPr>
        <p:txBody>
          <a:bodyPr wrap="square" rtlCol="0">
            <a:spAutoFit/>
          </a:bodyPr>
          <a:lstStyle/>
          <a:p>
            <a:r>
              <a:rPr lang="en-US" sz="2400" b="1" dirty="0"/>
              <a:t>PARCC test</a:t>
            </a:r>
          </a:p>
        </p:txBody>
      </p:sp>
    </p:spTree>
    <p:extLst>
      <p:ext uri="{BB962C8B-B14F-4D97-AF65-F5344CB8AC3E}">
        <p14:creationId xmlns:p14="http://schemas.microsoft.com/office/powerpoint/2010/main" val="1950163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1" y="571235"/>
            <a:ext cx="9143999" cy="5712914"/>
          </a:xfrm>
          <a:prstGeom prst="rect">
            <a:avLst/>
          </a:prstGeom>
        </p:spPr>
      </p:pic>
      <p:sp>
        <p:nvSpPr>
          <p:cNvPr id="2" name="Title 1"/>
          <p:cNvSpPr>
            <a:spLocks noGrp="1"/>
          </p:cNvSpPr>
          <p:nvPr>
            <p:ph type="title"/>
          </p:nvPr>
        </p:nvSpPr>
        <p:spPr/>
        <p:txBody>
          <a:bodyPr/>
          <a:lstStyle/>
          <a:p>
            <a:r>
              <a:rPr lang="en-US" b="1" dirty="0" smtClean="0"/>
              <a:t>Developed By Teachers</a:t>
            </a:r>
            <a:endParaRPr lang="en-US" b="1" dirty="0"/>
          </a:p>
        </p:txBody>
      </p:sp>
      <p:sp>
        <p:nvSpPr>
          <p:cNvPr id="3" name="Content Placeholder 2"/>
          <p:cNvSpPr>
            <a:spLocks noGrp="1"/>
          </p:cNvSpPr>
          <p:nvPr>
            <p:ph idx="1"/>
          </p:nvPr>
        </p:nvSpPr>
        <p:spPr>
          <a:xfrm>
            <a:off x="457200" y="1418579"/>
            <a:ext cx="8229600" cy="4791390"/>
          </a:xfrm>
        </p:spPr>
        <p:txBody>
          <a:bodyPr numCol="2">
            <a:noAutofit/>
          </a:bodyPr>
          <a:lstStyle/>
          <a:p>
            <a:r>
              <a:rPr lang="en-US" sz="2400" dirty="0" smtClean="0"/>
              <a:t>Thousands of teachers across PARCC states are helping develop PARCC and review questions to ensure they yield meaningful information</a:t>
            </a:r>
          </a:p>
          <a:p>
            <a:r>
              <a:rPr lang="en-US" sz="2400" dirty="0" smtClean="0"/>
              <a:t>Every item on PARCC will be reviewed by at least 30 experts</a:t>
            </a:r>
          </a:p>
          <a:p>
            <a:endParaRPr lang="en-US" sz="2400" dirty="0" smtClean="0"/>
          </a:p>
          <a:p>
            <a:pPr marL="0" indent="0">
              <a:buNone/>
            </a:pPr>
            <a:endParaRPr lang="en-US" sz="2400" dirty="0"/>
          </a:p>
          <a:p>
            <a:endParaRPr lang="en-US" sz="2400" dirty="0" smtClean="0"/>
          </a:p>
          <a:p>
            <a:r>
              <a:rPr lang="en-US" sz="2400" dirty="0" smtClean="0"/>
              <a:t>Teachers, students, and parents will get test data back much more quickly under PARCC, making it easier to address problems in a timely way</a:t>
            </a:r>
          </a:p>
        </p:txBody>
      </p:sp>
      <p:sp>
        <p:nvSpPr>
          <p:cNvPr id="4" name="Slide Number Placeholder 3"/>
          <p:cNvSpPr>
            <a:spLocks noGrp="1"/>
          </p:cNvSpPr>
          <p:nvPr>
            <p:ph type="sldNum" sz="quarter" idx="12"/>
          </p:nvPr>
        </p:nvSpPr>
        <p:spPr/>
        <p:txBody>
          <a:bodyPr/>
          <a:lstStyle/>
          <a:p>
            <a:fld id="{5AB69554-1760-4744-8BE0-117D0139773D}" type="slidenum">
              <a:rPr lang="en-US" smtClean="0"/>
              <a:t>13</a:t>
            </a:fld>
            <a:endParaRPr lang="en-US"/>
          </a:p>
        </p:txBody>
      </p:sp>
    </p:spTree>
    <p:extLst>
      <p:ext uri="{BB962C8B-B14F-4D97-AF65-F5344CB8AC3E}">
        <p14:creationId xmlns:p14="http://schemas.microsoft.com/office/powerpoint/2010/main" val="373167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Many Advantages of Working Together Across PARCC States</a:t>
            </a:r>
            <a:endParaRPr lang="en-US" b="1" dirty="0"/>
          </a:p>
        </p:txBody>
      </p:sp>
      <p:sp>
        <p:nvSpPr>
          <p:cNvPr id="3" name="Content Placeholder 2"/>
          <p:cNvSpPr>
            <a:spLocks noGrp="1"/>
          </p:cNvSpPr>
          <p:nvPr>
            <p:ph idx="1"/>
          </p:nvPr>
        </p:nvSpPr>
        <p:spPr>
          <a:xfrm>
            <a:off x="457200" y="1730963"/>
            <a:ext cx="5668108" cy="4572000"/>
          </a:xfrm>
        </p:spPr>
        <p:txBody>
          <a:bodyPr numCol="1">
            <a:normAutofit fontScale="92500" lnSpcReduction="20000"/>
          </a:bodyPr>
          <a:lstStyle/>
          <a:p>
            <a:pPr marL="0" indent="0">
              <a:buNone/>
            </a:pPr>
            <a:r>
              <a:rPr lang="en-US" b="1" dirty="0" smtClean="0"/>
              <a:t>Consistent Expectations</a:t>
            </a:r>
            <a:endParaRPr lang="en-US" dirty="0"/>
          </a:p>
          <a:p>
            <a:r>
              <a:rPr lang="en-US" sz="2800" dirty="0" smtClean="0"/>
              <a:t>Mastering high school math should not mean two different things in two different states</a:t>
            </a:r>
          </a:p>
          <a:p>
            <a:r>
              <a:rPr lang="en-US" sz="2800" dirty="0" smtClean="0"/>
              <a:t>Parents who move, including military families, shouldn’t have to worry about whether their child is on track </a:t>
            </a:r>
          </a:p>
          <a:p>
            <a:pPr marL="0" indent="0">
              <a:buNone/>
            </a:pPr>
            <a:r>
              <a:rPr lang="en-US" b="1" dirty="0" smtClean="0"/>
              <a:t>Economies of Scale</a:t>
            </a:r>
            <a:endParaRPr lang="en-US" dirty="0"/>
          </a:p>
          <a:p>
            <a:r>
              <a:rPr lang="en-US" sz="2800" dirty="0" smtClean="0"/>
              <a:t>By banding together, states are lowering the cost of producing fair and accurate tests</a:t>
            </a:r>
          </a:p>
        </p:txBody>
      </p:sp>
      <p:sp>
        <p:nvSpPr>
          <p:cNvPr id="5" name="Slide Number Placeholder 4"/>
          <p:cNvSpPr>
            <a:spLocks noGrp="1"/>
          </p:cNvSpPr>
          <p:nvPr>
            <p:ph type="sldNum" sz="quarter" idx="12"/>
          </p:nvPr>
        </p:nvSpPr>
        <p:spPr/>
        <p:txBody>
          <a:bodyPr/>
          <a:lstStyle/>
          <a:p>
            <a:fld id="{5AB69554-1760-4744-8BE0-117D0139773D}" type="slidenum">
              <a:rPr lang="en-US" smtClean="0"/>
              <a:t>14</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07728" y="1587457"/>
            <a:ext cx="2736271" cy="2007791"/>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7728" y="3927219"/>
            <a:ext cx="2736271" cy="2101609"/>
          </a:xfrm>
          <a:prstGeom prst="rect">
            <a:avLst/>
          </a:prstGeom>
        </p:spPr>
      </p:pic>
    </p:spTree>
    <p:extLst>
      <p:ext uri="{BB962C8B-B14F-4D97-AF65-F5344CB8AC3E}">
        <p14:creationId xmlns:p14="http://schemas.microsoft.com/office/powerpoint/2010/main" val="114406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5873"/>
            <a:ext cx="7772400" cy="1470025"/>
          </a:xfrm>
        </p:spPr>
        <p:txBody>
          <a:bodyPr/>
          <a:lstStyle/>
          <a:p>
            <a:pPr algn="ctr"/>
            <a:r>
              <a:rPr lang="en-US" b="1" dirty="0" smtClean="0"/>
              <a:t>To Learn More</a:t>
            </a:r>
            <a:endParaRPr lang="en-US" b="1" dirty="0"/>
          </a:p>
        </p:txBody>
      </p:sp>
      <p:sp>
        <p:nvSpPr>
          <p:cNvPr id="3" name="Content Placeholder 2"/>
          <p:cNvSpPr>
            <a:spLocks noGrp="1"/>
          </p:cNvSpPr>
          <p:nvPr>
            <p:ph type="subTitle" idx="1"/>
          </p:nvPr>
        </p:nvSpPr>
        <p:spPr>
          <a:xfrm>
            <a:off x="0" y="3472994"/>
            <a:ext cx="9144000" cy="937420"/>
          </a:xfrm>
        </p:spPr>
        <p:txBody>
          <a:bodyPr numCol="2">
            <a:normAutofit fontScale="92500" lnSpcReduction="10000"/>
          </a:bodyPr>
          <a:lstStyle/>
          <a:p>
            <a:pPr marL="0" indent="0">
              <a:buNone/>
            </a:pPr>
            <a:r>
              <a:rPr lang="en-US" sz="2000" dirty="0" smtClean="0">
                <a:solidFill>
                  <a:schemeClr val="tx1"/>
                </a:solidFill>
              </a:rPr>
              <a:t>  </a:t>
            </a:r>
            <a:br>
              <a:rPr lang="en-US" sz="2000" dirty="0" smtClean="0">
                <a:solidFill>
                  <a:schemeClr val="tx1"/>
                </a:solidFill>
              </a:rPr>
            </a:br>
            <a:r>
              <a:rPr lang="en-US" sz="2000" dirty="0" smtClean="0">
                <a:solidFill>
                  <a:schemeClr val="tx1"/>
                </a:solidFill>
                <a:hlinkClick r:id="rId3"/>
              </a:rPr>
              <a:t>www.parcconline.org</a:t>
            </a:r>
            <a:endParaRPr lang="en-US" sz="2000" dirty="0">
              <a:solidFill>
                <a:schemeClr val="tx1"/>
              </a:solidFill>
            </a:endParaRPr>
          </a:p>
          <a:p>
            <a:endParaRPr lang="en-US" sz="2000" dirty="0" smtClean="0">
              <a:solidFill>
                <a:schemeClr val="tx1"/>
              </a:solidFill>
            </a:endParaRPr>
          </a:p>
          <a:p>
            <a:endParaRPr lang="en-US" sz="2000" dirty="0" smtClean="0">
              <a:solidFill>
                <a:schemeClr val="tx1"/>
              </a:solidFill>
            </a:endParaRPr>
          </a:p>
          <a:p>
            <a:r>
              <a:rPr lang="en-US" sz="2000" dirty="0" smtClean="0">
                <a:solidFill>
                  <a:schemeClr val="tx1"/>
                </a:solidFill>
              </a:rPr>
              <a:t>Common </a:t>
            </a:r>
            <a:r>
              <a:rPr lang="en-US" sz="2000" dirty="0">
                <a:solidFill>
                  <a:schemeClr val="tx1"/>
                </a:solidFill>
              </a:rPr>
              <a:t>Core </a:t>
            </a:r>
            <a:r>
              <a:rPr lang="en-US" sz="2000" dirty="0" smtClean="0">
                <a:solidFill>
                  <a:schemeClr val="tx1"/>
                </a:solidFill>
              </a:rPr>
              <a:t>Resources </a:t>
            </a:r>
            <a:br>
              <a:rPr lang="en-US" sz="2000" dirty="0" smtClean="0">
                <a:solidFill>
                  <a:schemeClr val="tx1"/>
                </a:solidFill>
              </a:rPr>
            </a:br>
            <a:r>
              <a:rPr lang="en-US" sz="2000" dirty="0">
                <a:solidFill>
                  <a:schemeClr val="tx1"/>
                </a:solidFill>
                <a:hlinkClick r:id="rId4"/>
              </a:rPr>
              <a:t>http://www.pta.org/commoncore</a:t>
            </a:r>
            <a:endParaRPr lang="en-US" sz="2000" dirty="0" smtClean="0">
              <a:solidFill>
                <a:schemeClr val="tx1"/>
              </a:solidFill>
            </a:endParaRPr>
          </a:p>
        </p:txBody>
      </p:sp>
      <p:sp>
        <p:nvSpPr>
          <p:cNvPr id="4" name="Slide Number Placeholder 3"/>
          <p:cNvSpPr>
            <a:spLocks noGrp="1"/>
          </p:cNvSpPr>
          <p:nvPr>
            <p:ph type="sldNum" sz="quarter" idx="4294967295"/>
          </p:nvPr>
        </p:nvSpPr>
        <p:spPr>
          <a:xfrm>
            <a:off x="8440738" y="6499225"/>
            <a:ext cx="703262" cy="365125"/>
          </a:xfrm>
        </p:spPr>
        <p:txBody>
          <a:bodyPr/>
          <a:lstStyle/>
          <a:p>
            <a:fld id="{5AB69554-1760-4744-8BE0-117D0139773D}" type="slidenum">
              <a:rPr lang="en-US" smtClean="0"/>
              <a:t>15</a:t>
            </a:fld>
            <a:endParaRPr lang="en-US"/>
          </a:p>
        </p:txBody>
      </p:sp>
      <p:pic>
        <p:nvPicPr>
          <p:cNvPr id="5" name="Picture 4" descr="PARCC-logo_lowres-color-withnam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5276" y="2629390"/>
            <a:ext cx="1983700" cy="980579"/>
          </a:xfrm>
          <a:prstGeom prst="rect">
            <a:avLst/>
          </a:prstGeom>
        </p:spPr>
      </p:pic>
      <p:pic>
        <p:nvPicPr>
          <p:cNvPr id="7" name="Picture 6" descr="NationalPTALogo-blue.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12691" y="2834017"/>
            <a:ext cx="1895231" cy="781367"/>
          </a:xfrm>
          <a:prstGeom prst="rect">
            <a:avLst/>
          </a:prstGeom>
        </p:spPr>
      </p:pic>
    </p:spTree>
    <p:extLst>
      <p:ext uri="{BB962C8B-B14F-4D97-AF65-F5344CB8AC3E}">
        <p14:creationId xmlns:p14="http://schemas.microsoft.com/office/powerpoint/2010/main" val="731688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54" y="886713"/>
            <a:ext cx="7045404" cy="4584457"/>
          </a:xfrm>
          <a:prstGeom prst="rect">
            <a:avLst/>
          </a:prstGeom>
        </p:spPr>
      </p:pic>
    </p:spTree>
    <p:extLst>
      <p:ext uri="{BB962C8B-B14F-4D97-AF65-F5344CB8AC3E}">
        <p14:creationId xmlns:p14="http://schemas.microsoft.com/office/powerpoint/2010/main" val="2696094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58" y="1047387"/>
            <a:ext cx="7063220" cy="5550840"/>
          </a:xfrm>
          <a:prstGeom prst="rect">
            <a:avLst/>
          </a:prstGeom>
        </p:spPr>
      </p:pic>
      <p:pic>
        <p:nvPicPr>
          <p:cNvPr id="3" name="Picture 2"/>
          <p:cNvPicPr>
            <a:picLocks noChangeAspect="1"/>
          </p:cNvPicPr>
          <p:nvPr/>
        </p:nvPicPr>
        <p:blipFill>
          <a:blip r:embed="rId3"/>
          <a:stretch>
            <a:fillRect/>
          </a:stretch>
        </p:blipFill>
        <p:spPr>
          <a:xfrm>
            <a:off x="170477" y="93518"/>
            <a:ext cx="7536981" cy="724426"/>
          </a:xfrm>
          <a:prstGeom prst="rect">
            <a:avLst/>
          </a:prstGeom>
        </p:spPr>
      </p:pic>
    </p:spTree>
    <p:extLst>
      <p:ext uri="{BB962C8B-B14F-4D97-AF65-F5344CB8AC3E}">
        <p14:creationId xmlns:p14="http://schemas.microsoft.com/office/powerpoint/2010/main" val="1627975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62" y="161774"/>
            <a:ext cx="7053542" cy="814973"/>
          </a:xfrm>
        </p:spPr>
        <p:txBody>
          <a:bodyPr/>
          <a:lstStyle/>
          <a:p>
            <a:r>
              <a:rPr lang="en-US" dirty="0" smtClean="0"/>
              <a:t>Using the Video Player</a:t>
            </a:r>
            <a:endParaRPr lang="en-US" dirty="0"/>
          </a:p>
        </p:txBody>
      </p:sp>
      <p:pic>
        <p:nvPicPr>
          <p:cNvPr id="3" name="Picture 2"/>
          <p:cNvPicPr>
            <a:picLocks noChangeAspect="1"/>
          </p:cNvPicPr>
          <p:nvPr/>
        </p:nvPicPr>
        <p:blipFill>
          <a:blip r:embed="rId2"/>
          <a:stretch>
            <a:fillRect/>
          </a:stretch>
        </p:blipFill>
        <p:spPr>
          <a:xfrm>
            <a:off x="293758" y="816119"/>
            <a:ext cx="7486650" cy="2295525"/>
          </a:xfrm>
          <a:prstGeom prst="rect">
            <a:avLst/>
          </a:prstGeom>
        </p:spPr>
      </p:pic>
      <p:pic>
        <p:nvPicPr>
          <p:cNvPr id="4" name="Picture 3"/>
          <p:cNvPicPr>
            <a:picLocks noChangeAspect="1"/>
          </p:cNvPicPr>
          <p:nvPr/>
        </p:nvPicPr>
        <p:blipFill>
          <a:blip r:embed="rId3"/>
          <a:stretch>
            <a:fillRect/>
          </a:stretch>
        </p:blipFill>
        <p:spPr>
          <a:xfrm>
            <a:off x="2233720" y="3038909"/>
            <a:ext cx="3363695" cy="3634219"/>
          </a:xfrm>
          <a:prstGeom prst="rect">
            <a:avLst/>
          </a:prstGeom>
        </p:spPr>
      </p:pic>
    </p:spTree>
    <p:extLst>
      <p:ext uri="{BB962C8B-B14F-4D97-AF65-F5344CB8AC3E}">
        <p14:creationId xmlns:p14="http://schemas.microsoft.com/office/powerpoint/2010/main" val="2281175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83" y="204362"/>
            <a:ext cx="7053542" cy="1400530"/>
          </a:xfrm>
        </p:spPr>
        <p:txBody>
          <a:bodyPr/>
          <a:lstStyle/>
          <a:p>
            <a:r>
              <a:rPr lang="en-US" dirty="0" smtClean="0"/>
              <a:t>Line Reader Tool</a:t>
            </a:r>
            <a:endParaRPr lang="en-US" dirty="0"/>
          </a:p>
        </p:txBody>
      </p:sp>
      <p:pic>
        <p:nvPicPr>
          <p:cNvPr id="3" name="Picture 2"/>
          <p:cNvPicPr>
            <a:picLocks noChangeAspect="1"/>
          </p:cNvPicPr>
          <p:nvPr/>
        </p:nvPicPr>
        <p:blipFill>
          <a:blip r:embed="rId2"/>
          <a:stretch>
            <a:fillRect/>
          </a:stretch>
        </p:blipFill>
        <p:spPr>
          <a:xfrm>
            <a:off x="266964" y="2162352"/>
            <a:ext cx="8643938" cy="4181475"/>
          </a:xfrm>
          <a:prstGeom prst="rect">
            <a:avLst/>
          </a:prstGeom>
        </p:spPr>
      </p:pic>
    </p:spTree>
    <p:extLst>
      <p:ext uri="{BB962C8B-B14F-4D97-AF65-F5344CB8AC3E}">
        <p14:creationId xmlns:p14="http://schemas.microsoft.com/office/powerpoint/2010/main" val="3565052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Picture 11" descr="shutterstock_14796339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362222"/>
          </a:xfrm>
          <a:prstGeom prst="rect">
            <a:avLst/>
          </a:prstGeom>
        </p:spPr>
      </p:pic>
      <p:sp>
        <p:nvSpPr>
          <p:cNvPr id="6" name="TextBox 5"/>
          <p:cNvSpPr txBox="1"/>
          <p:nvPr/>
        </p:nvSpPr>
        <p:spPr>
          <a:xfrm>
            <a:off x="7582371" y="5362222"/>
            <a:ext cx="1561629" cy="307777"/>
          </a:xfrm>
          <a:prstGeom prst="rect">
            <a:avLst/>
          </a:prstGeom>
          <a:noFill/>
        </p:spPr>
        <p:txBody>
          <a:bodyPr wrap="square" rtlCol="0">
            <a:spAutoFit/>
          </a:bodyPr>
          <a:lstStyle/>
          <a:p>
            <a:pPr algn="ctr"/>
            <a:r>
              <a:rPr lang="en-US" sz="1400" b="1" dirty="0">
                <a:solidFill>
                  <a:schemeClr val="bg1"/>
                </a:solidFill>
              </a:rPr>
              <a:t>November 2013</a:t>
            </a:r>
          </a:p>
        </p:txBody>
      </p:sp>
      <p:sp>
        <p:nvSpPr>
          <p:cNvPr id="7" name="TextBox 6"/>
          <p:cNvSpPr txBox="1"/>
          <p:nvPr/>
        </p:nvSpPr>
        <p:spPr>
          <a:xfrm>
            <a:off x="190500" y="6553200"/>
            <a:ext cx="184666" cy="369332"/>
          </a:xfrm>
          <a:prstGeom prst="rect">
            <a:avLst/>
          </a:prstGeom>
          <a:noFill/>
        </p:spPr>
        <p:txBody>
          <a:bodyPr wrap="none" rtlCol="0">
            <a:spAutoFit/>
          </a:bodyPr>
          <a:lstStyle/>
          <a:p>
            <a:endParaRPr lang="en-US" dirty="0"/>
          </a:p>
        </p:txBody>
      </p:sp>
      <p:pic>
        <p:nvPicPr>
          <p:cNvPr id="10" name="Picture 9" descr="PARCC-logo_lowres-color-withnam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402" y="5752649"/>
            <a:ext cx="1983700" cy="980579"/>
          </a:xfrm>
          <a:prstGeom prst="rect">
            <a:avLst/>
          </a:prstGeom>
        </p:spPr>
      </p:pic>
      <p:pic>
        <p:nvPicPr>
          <p:cNvPr id="11" name="Picture 10" descr="NationalPTALogo-blu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94943" y="5806618"/>
            <a:ext cx="1597810" cy="872641"/>
          </a:xfrm>
          <a:prstGeom prst="rect">
            <a:avLst/>
          </a:prstGeom>
        </p:spPr>
      </p:pic>
      <p:sp>
        <p:nvSpPr>
          <p:cNvPr id="13" name="Rectangle 12"/>
          <p:cNvSpPr/>
          <p:nvPr/>
        </p:nvSpPr>
        <p:spPr>
          <a:xfrm>
            <a:off x="0" y="112887"/>
            <a:ext cx="5298722" cy="2116667"/>
          </a:xfrm>
          <a:prstGeom prst="rect">
            <a:avLst/>
          </a:prstGeom>
          <a:solidFill>
            <a:schemeClr val="bg1">
              <a:alpha val="6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2889" y="235184"/>
            <a:ext cx="5429956" cy="1744134"/>
          </a:xfrm>
        </p:spPr>
        <p:txBody>
          <a:bodyPr>
            <a:noAutofit/>
          </a:bodyPr>
          <a:lstStyle/>
          <a:p>
            <a:pPr algn="l"/>
            <a:r>
              <a:rPr lang="en-US" sz="3900" b="1" dirty="0">
                <a:solidFill>
                  <a:schemeClr val="tx1"/>
                </a:solidFill>
                <a:effectLst>
                  <a:outerShdw blurRad="50800" dist="38100" dir="2700000" algn="tl" rotWithShape="0">
                    <a:prstClr val="black">
                      <a:alpha val="40000"/>
                    </a:prstClr>
                  </a:outerShdw>
                </a:effectLst>
              </a:rPr>
              <a:t>What Families Need to Know About New Tests in </a:t>
            </a:r>
            <a:r>
              <a:rPr lang="en-US" sz="3900" b="1" dirty="0" smtClean="0">
                <a:solidFill>
                  <a:schemeClr val="tx1"/>
                </a:solidFill>
                <a:effectLst>
                  <a:outerShdw blurRad="50800" dist="38100" dir="2700000" algn="tl" rotWithShape="0">
                    <a:prstClr val="black">
                      <a:alpha val="40000"/>
                    </a:prstClr>
                  </a:outerShdw>
                </a:effectLst>
              </a:rPr>
              <a:t>Schools</a:t>
            </a:r>
          </a:p>
        </p:txBody>
      </p:sp>
    </p:spTree>
    <p:extLst>
      <p:ext uri="{BB962C8B-B14F-4D97-AF65-F5344CB8AC3E}">
        <p14:creationId xmlns:p14="http://schemas.microsoft.com/office/powerpoint/2010/main" val="3651634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Tool</a:t>
            </a:r>
            <a:endParaRPr lang="en-US" dirty="0"/>
          </a:p>
        </p:txBody>
      </p:sp>
      <p:pic>
        <p:nvPicPr>
          <p:cNvPr id="3" name="Picture 2"/>
          <p:cNvPicPr>
            <a:picLocks noChangeAspect="1"/>
          </p:cNvPicPr>
          <p:nvPr/>
        </p:nvPicPr>
        <p:blipFill>
          <a:blip r:embed="rId2"/>
          <a:stretch>
            <a:fillRect/>
          </a:stretch>
        </p:blipFill>
        <p:spPr>
          <a:xfrm>
            <a:off x="198834" y="1946100"/>
            <a:ext cx="8593931" cy="1724025"/>
          </a:xfrm>
          <a:prstGeom prst="rect">
            <a:avLst/>
          </a:prstGeom>
        </p:spPr>
      </p:pic>
      <p:pic>
        <p:nvPicPr>
          <p:cNvPr id="4" name="Picture 3"/>
          <p:cNvPicPr>
            <a:picLocks noChangeAspect="1"/>
          </p:cNvPicPr>
          <p:nvPr/>
        </p:nvPicPr>
        <p:blipFill>
          <a:blip r:embed="rId3"/>
          <a:stretch>
            <a:fillRect/>
          </a:stretch>
        </p:blipFill>
        <p:spPr>
          <a:xfrm>
            <a:off x="1740958" y="4141611"/>
            <a:ext cx="5086350" cy="990600"/>
          </a:xfrm>
          <a:prstGeom prst="rect">
            <a:avLst/>
          </a:prstGeom>
        </p:spPr>
      </p:pic>
    </p:spTree>
    <p:extLst>
      <p:ext uri="{BB962C8B-B14F-4D97-AF65-F5344CB8AC3E}">
        <p14:creationId xmlns:p14="http://schemas.microsoft.com/office/powerpoint/2010/main" val="4227053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35" y="-175843"/>
            <a:ext cx="7053542" cy="1400530"/>
          </a:xfrm>
        </p:spPr>
        <p:txBody>
          <a:bodyPr/>
          <a:lstStyle/>
          <a:p>
            <a:r>
              <a:rPr lang="en-US" dirty="0" smtClean="0"/>
              <a:t>Magnifier</a:t>
            </a:r>
            <a:endParaRPr lang="en-US" dirty="0"/>
          </a:p>
        </p:txBody>
      </p:sp>
      <p:pic>
        <p:nvPicPr>
          <p:cNvPr id="3" name="Picture 2"/>
          <p:cNvPicPr>
            <a:picLocks noChangeAspect="1"/>
          </p:cNvPicPr>
          <p:nvPr/>
        </p:nvPicPr>
        <p:blipFill>
          <a:blip r:embed="rId2"/>
          <a:stretch>
            <a:fillRect/>
          </a:stretch>
        </p:blipFill>
        <p:spPr>
          <a:xfrm>
            <a:off x="0" y="902405"/>
            <a:ext cx="8408194" cy="1485900"/>
          </a:xfrm>
          <a:prstGeom prst="rect">
            <a:avLst/>
          </a:prstGeom>
        </p:spPr>
      </p:pic>
      <p:pic>
        <p:nvPicPr>
          <p:cNvPr id="4" name="Picture 3"/>
          <p:cNvPicPr>
            <a:picLocks noChangeAspect="1"/>
          </p:cNvPicPr>
          <p:nvPr/>
        </p:nvPicPr>
        <p:blipFill>
          <a:blip r:embed="rId3"/>
          <a:stretch>
            <a:fillRect/>
          </a:stretch>
        </p:blipFill>
        <p:spPr>
          <a:xfrm>
            <a:off x="112050" y="2523772"/>
            <a:ext cx="2586038" cy="2609850"/>
          </a:xfrm>
          <a:prstGeom prst="rect">
            <a:avLst/>
          </a:prstGeom>
        </p:spPr>
      </p:pic>
      <p:pic>
        <p:nvPicPr>
          <p:cNvPr id="5" name="Picture 4"/>
          <p:cNvPicPr>
            <a:picLocks noChangeAspect="1"/>
          </p:cNvPicPr>
          <p:nvPr/>
        </p:nvPicPr>
        <p:blipFill>
          <a:blip r:embed="rId4"/>
          <a:stretch>
            <a:fillRect/>
          </a:stretch>
        </p:blipFill>
        <p:spPr>
          <a:xfrm>
            <a:off x="3968618" y="2523772"/>
            <a:ext cx="4593431" cy="3657600"/>
          </a:xfrm>
          <a:prstGeom prst="rect">
            <a:avLst/>
          </a:prstGeom>
        </p:spPr>
      </p:pic>
      <p:sp>
        <p:nvSpPr>
          <p:cNvPr id="6" name="Right Arrow 5"/>
          <p:cNvSpPr/>
          <p:nvPr/>
        </p:nvSpPr>
        <p:spPr>
          <a:xfrm>
            <a:off x="2846519" y="3880202"/>
            <a:ext cx="973667"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064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84" y="99288"/>
            <a:ext cx="7053542" cy="1400530"/>
          </a:xfrm>
        </p:spPr>
        <p:txBody>
          <a:bodyPr/>
          <a:lstStyle/>
          <a:p>
            <a:r>
              <a:rPr lang="en-US" dirty="0" smtClean="0"/>
              <a:t>Changing the Background</a:t>
            </a:r>
            <a:endParaRPr lang="en-US" dirty="0"/>
          </a:p>
        </p:txBody>
      </p:sp>
      <p:pic>
        <p:nvPicPr>
          <p:cNvPr id="3" name="Picture 2"/>
          <p:cNvPicPr>
            <a:picLocks noChangeAspect="1"/>
          </p:cNvPicPr>
          <p:nvPr/>
        </p:nvPicPr>
        <p:blipFill>
          <a:blip r:embed="rId2"/>
          <a:stretch>
            <a:fillRect/>
          </a:stretch>
        </p:blipFill>
        <p:spPr>
          <a:xfrm>
            <a:off x="107156" y="1127477"/>
            <a:ext cx="8472488" cy="2819400"/>
          </a:xfrm>
          <a:prstGeom prst="rect">
            <a:avLst/>
          </a:prstGeom>
        </p:spPr>
      </p:pic>
      <p:pic>
        <p:nvPicPr>
          <p:cNvPr id="4" name="Picture 3"/>
          <p:cNvPicPr>
            <a:picLocks noChangeAspect="1"/>
          </p:cNvPicPr>
          <p:nvPr/>
        </p:nvPicPr>
        <p:blipFill>
          <a:blip r:embed="rId3"/>
          <a:stretch>
            <a:fillRect/>
          </a:stretch>
        </p:blipFill>
        <p:spPr>
          <a:xfrm>
            <a:off x="3546611" y="3946877"/>
            <a:ext cx="1593579" cy="2843728"/>
          </a:xfrm>
          <a:prstGeom prst="rect">
            <a:avLst/>
          </a:prstGeom>
        </p:spPr>
      </p:pic>
    </p:spTree>
    <p:extLst>
      <p:ext uri="{BB962C8B-B14F-4D97-AF65-F5344CB8AC3E}">
        <p14:creationId xmlns:p14="http://schemas.microsoft.com/office/powerpoint/2010/main" val="554630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02" y="0"/>
            <a:ext cx="7053542" cy="1400530"/>
          </a:xfrm>
        </p:spPr>
        <p:txBody>
          <a:bodyPr/>
          <a:lstStyle/>
          <a:p>
            <a:r>
              <a:rPr lang="en-US" dirty="0" smtClean="0"/>
              <a:t>Answer Masking</a:t>
            </a:r>
            <a:endParaRPr lang="en-US" dirty="0"/>
          </a:p>
        </p:txBody>
      </p:sp>
      <p:pic>
        <p:nvPicPr>
          <p:cNvPr id="4" name="Picture 3"/>
          <p:cNvPicPr>
            <a:picLocks noChangeAspect="1"/>
          </p:cNvPicPr>
          <p:nvPr/>
        </p:nvPicPr>
        <p:blipFill>
          <a:blip r:embed="rId2"/>
          <a:stretch>
            <a:fillRect/>
          </a:stretch>
        </p:blipFill>
        <p:spPr>
          <a:xfrm>
            <a:off x="570307" y="1112419"/>
            <a:ext cx="6479381" cy="1704975"/>
          </a:xfrm>
          <a:prstGeom prst="rect">
            <a:avLst/>
          </a:prstGeom>
        </p:spPr>
      </p:pic>
      <p:pic>
        <p:nvPicPr>
          <p:cNvPr id="9" name="Picture 8"/>
          <p:cNvPicPr>
            <a:picLocks noChangeAspect="1"/>
          </p:cNvPicPr>
          <p:nvPr/>
        </p:nvPicPr>
        <p:blipFill>
          <a:blip r:embed="rId3"/>
          <a:stretch>
            <a:fillRect/>
          </a:stretch>
        </p:blipFill>
        <p:spPr>
          <a:xfrm>
            <a:off x="2627925" y="3368818"/>
            <a:ext cx="2578894" cy="2905125"/>
          </a:xfrm>
          <a:prstGeom prst="rect">
            <a:avLst/>
          </a:prstGeom>
        </p:spPr>
      </p:pic>
    </p:spTree>
    <p:extLst>
      <p:ext uri="{BB962C8B-B14F-4D97-AF65-F5344CB8AC3E}">
        <p14:creationId xmlns:p14="http://schemas.microsoft.com/office/powerpoint/2010/main" val="1534908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4722" y="202131"/>
            <a:ext cx="4208816" cy="2437966"/>
          </a:xfrm>
          <a:prstGeom prst="rect">
            <a:avLst/>
          </a:prstGeom>
        </p:spPr>
      </p:pic>
      <p:pic>
        <p:nvPicPr>
          <p:cNvPr id="3" name="Picture 2"/>
          <p:cNvPicPr>
            <a:picLocks noChangeAspect="1"/>
          </p:cNvPicPr>
          <p:nvPr/>
        </p:nvPicPr>
        <p:blipFill>
          <a:blip r:embed="rId3"/>
          <a:stretch>
            <a:fillRect/>
          </a:stretch>
        </p:blipFill>
        <p:spPr>
          <a:xfrm>
            <a:off x="1956011" y="3664371"/>
            <a:ext cx="4186238" cy="3038475"/>
          </a:xfrm>
          <a:prstGeom prst="rect">
            <a:avLst/>
          </a:prstGeom>
        </p:spPr>
      </p:pic>
      <p:sp>
        <p:nvSpPr>
          <p:cNvPr id="4" name="Down Arrow 3"/>
          <p:cNvSpPr/>
          <p:nvPr/>
        </p:nvSpPr>
        <p:spPr>
          <a:xfrm>
            <a:off x="3577071" y="2806351"/>
            <a:ext cx="674683" cy="7681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251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68" y="255290"/>
            <a:ext cx="7053542" cy="1400530"/>
          </a:xfrm>
        </p:spPr>
        <p:txBody>
          <a:bodyPr/>
          <a:lstStyle/>
          <a:p>
            <a:r>
              <a:rPr lang="en-US" dirty="0" smtClean="0"/>
              <a:t>Text to Speech Option</a:t>
            </a:r>
            <a:endParaRPr lang="en-US" dirty="0"/>
          </a:p>
        </p:txBody>
      </p:sp>
      <p:pic>
        <p:nvPicPr>
          <p:cNvPr id="3" name="Picture 2"/>
          <p:cNvPicPr>
            <a:picLocks noChangeAspect="1"/>
          </p:cNvPicPr>
          <p:nvPr/>
        </p:nvPicPr>
        <p:blipFill>
          <a:blip r:embed="rId2"/>
          <a:stretch>
            <a:fillRect/>
          </a:stretch>
        </p:blipFill>
        <p:spPr>
          <a:xfrm>
            <a:off x="280555" y="1812680"/>
            <a:ext cx="7348970" cy="5045320"/>
          </a:xfrm>
          <a:prstGeom prst="rect">
            <a:avLst/>
          </a:prstGeom>
        </p:spPr>
      </p:pic>
    </p:spTree>
    <p:extLst>
      <p:ext uri="{BB962C8B-B14F-4D97-AF65-F5344CB8AC3E}">
        <p14:creationId xmlns:p14="http://schemas.microsoft.com/office/powerpoint/2010/main" val="3089136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62" y="161774"/>
            <a:ext cx="7053542" cy="814973"/>
          </a:xfrm>
        </p:spPr>
        <p:txBody>
          <a:bodyPr/>
          <a:lstStyle/>
          <a:p>
            <a:r>
              <a:rPr lang="en-US" dirty="0" smtClean="0"/>
              <a:t>Using the Video Player</a:t>
            </a:r>
            <a:endParaRPr lang="en-US" dirty="0"/>
          </a:p>
        </p:txBody>
      </p:sp>
      <p:pic>
        <p:nvPicPr>
          <p:cNvPr id="3" name="Picture 2"/>
          <p:cNvPicPr>
            <a:picLocks noChangeAspect="1"/>
          </p:cNvPicPr>
          <p:nvPr/>
        </p:nvPicPr>
        <p:blipFill>
          <a:blip r:embed="rId2"/>
          <a:stretch>
            <a:fillRect/>
          </a:stretch>
        </p:blipFill>
        <p:spPr>
          <a:xfrm>
            <a:off x="293758" y="816119"/>
            <a:ext cx="7486650" cy="2295525"/>
          </a:xfrm>
          <a:prstGeom prst="rect">
            <a:avLst/>
          </a:prstGeom>
        </p:spPr>
      </p:pic>
      <p:pic>
        <p:nvPicPr>
          <p:cNvPr id="4" name="Picture 3"/>
          <p:cNvPicPr>
            <a:picLocks noChangeAspect="1"/>
          </p:cNvPicPr>
          <p:nvPr/>
        </p:nvPicPr>
        <p:blipFill>
          <a:blip r:embed="rId3"/>
          <a:stretch>
            <a:fillRect/>
          </a:stretch>
        </p:blipFill>
        <p:spPr>
          <a:xfrm>
            <a:off x="2233720" y="3038909"/>
            <a:ext cx="3363695" cy="3634219"/>
          </a:xfrm>
          <a:prstGeom prst="rect">
            <a:avLst/>
          </a:prstGeom>
        </p:spPr>
      </p:pic>
    </p:spTree>
    <p:extLst>
      <p:ext uri="{BB962C8B-B14F-4D97-AF65-F5344CB8AC3E}">
        <p14:creationId xmlns:p14="http://schemas.microsoft.com/office/powerpoint/2010/main" val="3377168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Scrollbar</a:t>
            </a:r>
            <a:endParaRPr lang="en-US" dirty="0"/>
          </a:p>
        </p:txBody>
      </p:sp>
      <p:pic>
        <p:nvPicPr>
          <p:cNvPr id="3" name="Picture 2"/>
          <p:cNvPicPr>
            <a:picLocks noChangeAspect="1"/>
          </p:cNvPicPr>
          <p:nvPr/>
        </p:nvPicPr>
        <p:blipFill>
          <a:blip r:embed="rId2"/>
          <a:stretch>
            <a:fillRect/>
          </a:stretch>
        </p:blipFill>
        <p:spPr>
          <a:xfrm>
            <a:off x="256525" y="2067383"/>
            <a:ext cx="8443913" cy="2495550"/>
          </a:xfrm>
          <a:prstGeom prst="rect">
            <a:avLst/>
          </a:prstGeom>
        </p:spPr>
      </p:pic>
    </p:spTree>
    <p:extLst>
      <p:ext uri="{BB962C8B-B14F-4D97-AF65-F5344CB8AC3E}">
        <p14:creationId xmlns:p14="http://schemas.microsoft.com/office/powerpoint/2010/main" val="3755152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7327" y="342901"/>
            <a:ext cx="7916964" cy="5714565"/>
          </a:xfrm>
          <a:prstGeom prst="rect">
            <a:avLst/>
          </a:prstGeom>
        </p:spPr>
      </p:pic>
    </p:spTree>
    <p:extLst>
      <p:ext uri="{BB962C8B-B14F-4D97-AF65-F5344CB8AC3E}">
        <p14:creationId xmlns:p14="http://schemas.microsoft.com/office/powerpoint/2010/main" val="3981303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2944"/>
            <a:ext cx="8220401" cy="1241000"/>
          </a:xfrm>
        </p:spPr>
        <p:txBody>
          <a:bodyPr>
            <a:normAutofit fontScale="90000"/>
          </a:bodyPr>
          <a:lstStyle/>
          <a:p>
            <a:pPr algn="ctr"/>
            <a:r>
              <a:rPr lang="en-US" dirty="0" smtClean="0"/>
              <a:t>Difference between Multiple Choice and Multiple Select</a:t>
            </a:r>
            <a:endParaRPr lang="en-US" dirty="0"/>
          </a:p>
        </p:txBody>
      </p:sp>
      <p:pic>
        <p:nvPicPr>
          <p:cNvPr id="3" name="Picture 2"/>
          <p:cNvPicPr>
            <a:picLocks noChangeAspect="1"/>
          </p:cNvPicPr>
          <p:nvPr/>
        </p:nvPicPr>
        <p:blipFill>
          <a:blip r:embed="rId2"/>
          <a:stretch>
            <a:fillRect/>
          </a:stretch>
        </p:blipFill>
        <p:spPr>
          <a:xfrm>
            <a:off x="2372347" y="1618202"/>
            <a:ext cx="3740674" cy="4871124"/>
          </a:xfrm>
          <a:prstGeom prst="rect">
            <a:avLst/>
          </a:prstGeom>
        </p:spPr>
      </p:pic>
    </p:spTree>
    <p:extLst>
      <p:ext uri="{BB962C8B-B14F-4D97-AF65-F5344CB8AC3E}">
        <p14:creationId xmlns:p14="http://schemas.microsoft.com/office/powerpoint/2010/main" val="2078895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04" y="323165"/>
            <a:ext cx="8229600" cy="1143000"/>
          </a:xfrm>
        </p:spPr>
        <p:txBody>
          <a:bodyPr>
            <a:normAutofit/>
          </a:bodyPr>
          <a:lstStyle/>
          <a:p>
            <a:r>
              <a:rPr lang="en-US" sz="3800" b="1" dirty="0" smtClean="0"/>
              <a:t>Who Will take PARCC Tests and When</a:t>
            </a:r>
            <a:endParaRPr lang="en-US" sz="3800" b="1" dirty="0"/>
          </a:p>
        </p:txBody>
      </p:sp>
      <p:sp>
        <p:nvSpPr>
          <p:cNvPr id="3" name="Content Placeholder 2"/>
          <p:cNvSpPr>
            <a:spLocks noGrp="1"/>
          </p:cNvSpPr>
          <p:nvPr>
            <p:ph idx="1"/>
          </p:nvPr>
        </p:nvSpPr>
        <p:spPr>
          <a:xfrm>
            <a:off x="4897496" y="1682537"/>
            <a:ext cx="4069932" cy="2422406"/>
          </a:xfrm>
        </p:spPr>
        <p:txBody>
          <a:bodyPr>
            <a:normAutofit/>
          </a:bodyPr>
          <a:lstStyle/>
          <a:p>
            <a:pPr marL="0" indent="0">
              <a:buNone/>
            </a:pPr>
            <a:r>
              <a:rPr lang="en-US" sz="2400" smtClean="0"/>
              <a:t>17 </a:t>
            </a:r>
            <a:r>
              <a:rPr lang="en-US" sz="2400" dirty="0" smtClean="0"/>
              <a:t>states and the District of Columbia are working together to develop better reading, writing and math tests for their students</a:t>
            </a:r>
            <a:endParaRPr lang="en-US" sz="2400" dirty="0"/>
          </a:p>
        </p:txBody>
      </p:sp>
      <p:sp>
        <p:nvSpPr>
          <p:cNvPr id="6" name="Slide Number Placeholder 5"/>
          <p:cNvSpPr>
            <a:spLocks noGrp="1"/>
          </p:cNvSpPr>
          <p:nvPr>
            <p:ph type="sldNum" sz="quarter" idx="12"/>
          </p:nvPr>
        </p:nvSpPr>
        <p:spPr/>
        <p:txBody>
          <a:bodyPr/>
          <a:lstStyle/>
          <a:p>
            <a:fld id="{5AB69554-1760-4744-8BE0-117D0139773D}" type="slidenum">
              <a:rPr lang="en-US" smtClean="0"/>
              <a:t>3</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585" y="1682537"/>
            <a:ext cx="4241102" cy="2882313"/>
          </a:xfrm>
          <a:prstGeom prst="rect">
            <a:avLst/>
          </a:prstGeom>
        </p:spPr>
      </p:pic>
      <p:sp>
        <p:nvSpPr>
          <p:cNvPr id="160" name="Rectangle 159"/>
          <p:cNvSpPr/>
          <p:nvPr/>
        </p:nvSpPr>
        <p:spPr>
          <a:xfrm>
            <a:off x="4990358" y="3920964"/>
            <a:ext cx="3702086" cy="369332"/>
          </a:xfrm>
          <a:prstGeom prst="rect">
            <a:avLst/>
          </a:prstGeom>
          <a:solidFill>
            <a:schemeClr val="accent3"/>
          </a:solidFill>
        </p:spPr>
        <p:txBody>
          <a:bodyPr wrap="square">
            <a:spAutoFit/>
          </a:bodyPr>
          <a:lstStyle/>
          <a:p>
            <a:r>
              <a:rPr lang="en-US" dirty="0"/>
              <a:t>Tests are for grades 3-11</a:t>
            </a:r>
          </a:p>
        </p:txBody>
      </p:sp>
      <p:sp>
        <p:nvSpPr>
          <p:cNvPr id="161" name="Rectangle 160"/>
          <p:cNvSpPr/>
          <p:nvPr/>
        </p:nvSpPr>
        <p:spPr>
          <a:xfrm>
            <a:off x="4990358" y="4374593"/>
            <a:ext cx="3702086" cy="923330"/>
          </a:xfrm>
          <a:prstGeom prst="rect">
            <a:avLst/>
          </a:prstGeom>
          <a:solidFill>
            <a:srgbClr val="88B5DF"/>
          </a:solidFill>
        </p:spPr>
        <p:txBody>
          <a:bodyPr wrap="square">
            <a:spAutoFit/>
          </a:bodyPr>
          <a:lstStyle/>
          <a:p>
            <a:r>
              <a:rPr lang="en-US" dirty="0"/>
              <a:t>Field </a:t>
            </a:r>
            <a:r>
              <a:rPr lang="en-US" dirty="0" smtClean="0"/>
              <a:t>testing will take </a:t>
            </a:r>
            <a:r>
              <a:rPr lang="en-US" dirty="0"/>
              <a:t>place in 2013-14 for about 10 percent of students in PARCC states</a:t>
            </a:r>
          </a:p>
        </p:txBody>
      </p:sp>
      <p:sp>
        <p:nvSpPr>
          <p:cNvPr id="162" name="Rectangle 161"/>
          <p:cNvSpPr/>
          <p:nvPr/>
        </p:nvSpPr>
        <p:spPr>
          <a:xfrm>
            <a:off x="4990358" y="5382221"/>
            <a:ext cx="3702086" cy="646331"/>
          </a:xfrm>
          <a:prstGeom prst="rect">
            <a:avLst/>
          </a:prstGeom>
          <a:solidFill>
            <a:srgbClr val="88B5DF"/>
          </a:solidFill>
        </p:spPr>
        <p:txBody>
          <a:bodyPr wrap="square">
            <a:spAutoFit/>
          </a:bodyPr>
          <a:lstStyle/>
          <a:p>
            <a:r>
              <a:rPr lang="en-US" dirty="0"/>
              <a:t>Schools </a:t>
            </a:r>
            <a:r>
              <a:rPr lang="en-US" dirty="0" smtClean="0"/>
              <a:t>will administer </a:t>
            </a:r>
            <a:r>
              <a:rPr lang="en-US" dirty="0"/>
              <a:t>tests broadly in 2014-15</a:t>
            </a:r>
          </a:p>
        </p:txBody>
      </p:sp>
    </p:spTree>
    <p:extLst>
      <p:ext uri="{BB962C8B-B14F-4D97-AF65-F5344CB8AC3E}">
        <p14:creationId xmlns:p14="http://schemas.microsoft.com/office/powerpoint/2010/main" val="2573555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Choice/Circle</a:t>
            </a:r>
            <a:endParaRPr lang="en-US" dirty="0"/>
          </a:p>
        </p:txBody>
      </p:sp>
      <p:pic>
        <p:nvPicPr>
          <p:cNvPr id="3" name="Picture 2"/>
          <p:cNvPicPr>
            <a:picLocks noChangeAspect="1"/>
          </p:cNvPicPr>
          <p:nvPr/>
        </p:nvPicPr>
        <p:blipFill>
          <a:blip r:embed="rId2"/>
          <a:stretch>
            <a:fillRect/>
          </a:stretch>
        </p:blipFill>
        <p:spPr>
          <a:xfrm>
            <a:off x="1828101" y="1678468"/>
            <a:ext cx="6113632" cy="4341827"/>
          </a:xfrm>
          <a:prstGeom prst="rect">
            <a:avLst/>
          </a:prstGeom>
        </p:spPr>
      </p:pic>
      <p:sp>
        <p:nvSpPr>
          <p:cNvPr id="4" name="Rectangle 3"/>
          <p:cNvSpPr/>
          <p:nvPr/>
        </p:nvSpPr>
        <p:spPr>
          <a:xfrm>
            <a:off x="1657542" y="2596444"/>
            <a:ext cx="518391" cy="3194756"/>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63792" y="870801"/>
            <a:ext cx="2074334" cy="369332"/>
          </a:xfrm>
          <a:prstGeom prst="rect">
            <a:avLst/>
          </a:prstGeom>
          <a:solidFill>
            <a:schemeClr val="accent1"/>
          </a:solidFill>
        </p:spPr>
        <p:txBody>
          <a:bodyPr wrap="square" rtlCol="0">
            <a:spAutoFit/>
          </a:bodyPr>
          <a:lstStyle/>
          <a:p>
            <a:r>
              <a:rPr lang="en-US" dirty="0" smtClean="0"/>
              <a:t>Only one answer</a:t>
            </a:r>
            <a:endParaRPr lang="en-US" dirty="0"/>
          </a:p>
        </p:txBody>
      </p:sp>
    </p:spTree>
    <p:extLst>
      <p:ext uri="{BB962C8B-B14F-4D97-AF65-F5344CB8AC3E}">
        <p14:creationId xmlns:p14="http://schemas.microsoft.com/office/powerpoint/2010/main" val="90666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66" y="170495"/>
            <a:ext cx="7053542" cy="1400530"/>
          </a:xfrm>
        </p:spPr>
        <p:txBody>
          <a:bodyPr/>
          <a:lstStyle/>
          <a:p>
            <a:r>
              <a:rPr lang="en-US" dirty="0" smtClean="0"/>
              <a:t>Drag and Drop</a:t>
            </a:r>
            <a:endParaRPr lang="en-US" dirty="0"/>
          </a:p>
        </p:txBody>
      </p:sp>
      <p:pic>
        <p:nvPicPr>
          <p:cNvPr id="3" name="Picture 2"/>
          <p:cNvPicPr>
            <a:picLocks noChangeAspect="1"/>
          </p:cNvPicPr>
          <p:nvPr/>
        </p:nvPicPr>
        <p:blipFill>
          <a:blip r:embed="rId2"/>
          <a:stretch>
            <a:fillRect/>
          </a:stretch>
        </p:blipFill>
        <p:spPr>
          <a:xfrm>
            <a:off x="296465" y="1150761"/>
            <a:ext cx="8195733" cy="3761228"/>
          </a:xfrm>
          <a:prstGeom prst="rect">
            <a:avLst/>
          </a:prstGeom>
        </p:spPr>
      </p:pic>
    </p:spTree>
    <p:extLst>
      <p:ext uri="{BB962C8B-B14F-4D97-AF65-F5344CB8AC3E}">
        <p14:creationId xmlns:p14="http://schemas.microsoft.com/office/powerpoint/2010/main" val="1099712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Select/Square</a:t>
            </a:r>
            <a:endParaRPr lang="en-US" dirty="0"/>
          </a:p>
        </p:txBody>
      </p:sp>
      <p:pic>
        <p:nvPicPr>
          <p:cNvPr id="5" name="Picture 4"/>
          <p:cNvPicPr>
            <a:picLocks noChangeAspect="1"/>
          </p:cNvPicPr>
          <p:nvPr/>
        </p:nvPicPr>
        <p:blipFill>
          <a:blip r:embed="rId2"/>
          <a:stretch>
            <a:fillRect/>
          </a:stretch>
        </p:blipFill>
        <p:spPr>
          <a:xfrm>
            <a:off x="1085061" y="1332809"/>
            <a:ext cx="6001540" cy="4513979"/>
          </a:xfrm>
          <a:prstGeom prst="rect">
            <a:avLst/>
          </a:prstGeom>
        </p:spPr>
      </p:pic>
      <p:sp>
        <p:nvSpPr>
          <p:cNvPr id="6" name="Rectangle 5"/>
          <p:cNvSpPr/>
          <p:nvPr/>
        </p:nvSpPr>
        <p:spPr>
          <a:xfrm>
            <a:off x="920943" y="2359377"/>
            <a:ext cx="518391" cy="316089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76334" y="452719"/>
            <a:ext cx="2074334" cy="646331"/>
          </a:xfrm>
          <a:prstGeom prst="rect">
            <a:avLst/>
          </a:prstGeom>
          <a:solidFill>
            <a:schemeClr val="accent1"/>
          </a:solidFill>
        </p:spPr>
        <p:txBody>
          <a:bodyPr wrap="square" rtlCol="0">
            <a:spAutoFit/>
          </a:bodyPr>
          <a:lstStyle/>
          <a:p>
            <a:r>
              <a:rPr lang="en-US" dirty="0" smtClean="0"/>
              <a:t>More than one answer</a:t>
            </a:r>
            <a:endParaRPr lang="en-US" dirty="0"/>
          </a:p>
        </p:txBody>
      </p:sp>
    </p:spTree>
    <p:extLst>
      <p:ext uri="{BB962C8B-B14F-4D97-AF65-F5344CB8AC3E}">
        <p14:creationId xmlns:p14="http://schemas.microsoft.com/office/powerpoint/2010/main" val="765404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Fraction Model</a:t>
            </a:r>
            <a:endParaRPr lang="en-US" dirty="0"/>
          </a:p>
        </p:txBody>
      </p:sp>
      <p:pic>
        <p:nvPicPr>
          <p:cNvPr id="3" name="Picture 2"/>
          <p:cNvPicPr>
            <a:picLocks noChangeAspect="1"/>
          </p:cNvPicPr>
          <p:nvPr/>
        </p:nvPicPr>
        <p:blipFill>
          <a:blip r:embed="rId2"/>
          <a:stretch>
            <a:fillRect/>
          </a:stretch>
        </p:blipFill>
        <p:spPr>
          <a:xfrm>
            <a:off x="1315838" y="1247598"/>
            <a:ext cx="5541831" cy="1744496"/>
          </a:xfrm>
          <a:prstGeom prst="rect">
            <a:avLst/>
          </a:prstGeom>
        </p:spPr>
      </p:pic>
      <p:pic>
        <p:nvPicPr>
          <p:cNvPr id="4" name="Picture 3"/>
          <p:cNvPicPr>
            <a:picLocks noChangeAspect="1"/>
          </p:cNvPicPr>
          <p:nvPr/>
        </p:nvPicPr>
        <p:blipFill>
          <a:blip r:embed="rId3"/>
          <a:stretch>
            <a:fillRect/>
          </a:stretch>
        </p:blipFill>
        <p:spPr>
          <a:xfrm>
            <a:off x="3076576" y="3172178"/>
            <a:ext cx="1989878" cy="3358444"/>
          </a:xfrm>
          <a:prstGeom prst="rect">
            <a:avLst/>
          </a:prstGeom>
        </p:spPr>
      </p:pic>
    </p:spTree>
    <p:extLst>
      <p:ext uri="{BB962C8B-B14F-4D97-AF65-F5344CB8AC3E}">
        <p14:creationId xmlns:p14="http://schemas.microsoft.com/office/powerpoint/2010/main" val="2171969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374" y="119232"/>
            <a:ext cx="1837944" cy="3102015"/>
          </a:xfrm>
          <a:prstGeom prst="rect">
            <a:avLst/>
          </a:prstGeom>
        </p:spPr>
      </p:pic>
      <p:pic>
        <p:nvPicPr>
          <p:cNvPr id="3" name="Picture 2"/>
          <p:cNvPicPr>
            <a:picLocks noChangeAspect="1"/>
          </p:cNvPicPr>
          <p:nvPr/>
        </p:nvPicPr>
        <p:blipFill>
          <a:blip r:embed="rId3"/>
          <a:stretch>
            <a:fillRect/>
          </a:stretch>
        </p:blipFill>
        <p:spPr>
          <a:xfrm>
            <a:off x="2911801" y="133230"/>
            <a:ext cx="1837944" cy="3155338"/>
          </a:xfrm>
          <a:prstGeom prst="rect">
            <a:avLst/>
          </a:prstGeom>
        </p:spPr>
      </p:pic>
      <p:sp>
        <p:nvSpPr>
          <p:cNvPr id="4" name="Oval 3"/>
          <p:cNvSpPr/>
          <p:nvPr/>
        </p:nvSpPr>
        <p:spPr>
          <a:xfrm>
            <a:off x="3345524" y="2892819"/>
            <a:ext cx="970498" cy="400755"/>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148083" y="1506898"/>
            <a:ext cx="567235" cy="367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5678636" y="133231"/>
            <a:ext cx="1837944" cy="3278495"/>
          </a:xfrm>
          <a:prstGeom prst="rect">
            <a:avLst/>
          </a:prstGeom>
        </p:spPr>
      </p:pic>
      <p:sp>
        <p:nvSpPr>
          <p:cNvPr id="7" name="Oval 6"/>
          <p:cNvSpPr/>
          <p:nvPr/>
        </p:nvSpPr>
        <p:spPr>
          <a:xfrm>
            <a:off x="600218" y="2811784"/>
            <a:ext cx="856198" cy="400755"/>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064762" y="1506899"/>
            <a:ext cx="489372" cy="345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5763923" y="3669061"/>
            <a:ext cx="1837944" cy="3063239"/>
          </a:xfrm>
          <a:prstGeom prst="rect">
            <a:avLst/>
          </a:prstGeom>
        </p:spPr>
      </p:pic>
      <p:sp>
        <p:nvSpPr>
          <p:cNvPr id="10" name="Down Arrow 9"/>
          <p:cNvSpPr/>
          <p:nvPr/>
        </p:nvSpPr>
        <p:spPr>
          <a:xfrm>
            <a:off x="6564361" y="3416508"/>
            <a:ext cx="237066" cy="293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stretch>
            <a:fillRect/>
          </a:stretch>
        </p:blipFill>
        <p:spPr>
          <a:xfrm>
            <a:off x="2972056" y="3563091"/>
            <a:ext cx="1837944" cy="3116088"/>
          </a:xfrm>
          <a:prstGeom prst="rect">
            <a:avLst/>
          </a:prstGeom>
        </p:spPr>
      </p:pic>
      <p:sp>
        <p:nvSpPr>
          <p:cNvPr id="12" name="Oval 11"/>
          <p:cNvSpPr/>
          <p:nvPr/>
        </p:nvSpPr>
        <p:spPr>
          <a:xfrm>
            <a:off x="6112359" y="2919764"/>
            <a:ext cx="970498" cy="400755"/>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197646" y="6331546"/>
            <a:ext cx="970498" cy="400755"/>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5116483" y="4290577"/>
            <a:ext cx="522436" cy="5023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a:stretch>
            <a:fillRect/>
          </a:stretch>
        </p:blipFill>
        <p:spPr>
          <a:xfrm>
            <a:off x="172510" y="3509970"/>
            <a:ext cx="1835978" cy="3222330"/>
          </a:xfrm>
          <a:prstGeom prst="rect">
            <a:avLst/>
          </a:prstGeom>
        </p:spPr>
      </p:pic>
      <p:sp>
        <p:nvSpPr>
          <p:cNvPr id="17" name="Left Arrow 16"/>
          <p:cNvSpPr/>
          <p:nvPr/>
        </p:nvSpPr>
        <p:spPr>
          <a:xfrm>
            <a:off x="2403194" y="4342052"/>
            <a:ext cx="522436" cy="5023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831666" y="2393244"/>
            <a:ext cx="1193801" cy="1477328"/>
          </a:xfrm>
          <a:prstGeom prst="rect">
            <a:avLst/>
          </a:prstGeom>
          <a:solidFill>
            <a:schemeClr val="accent1"/>
          </a:solidFill>
        </p:spPr>
        <p:txBody>
          <a:bodyPr wrap="square" rtlCol="0">
            <a:spAutoFit/>
          </a:bodyPr>
          <a:lstStyle/>
          <a:p>
            <a:r>
              <a:rPr lang="en-US" dirty="0" smtClean="0"/>
              <a:t>Reset brings you back to blank circle</a:t>
            </a:r>
            <a:endParaRPr lang="en-US" dirty="0"/>
          </a:p>
        </p:txBody>
      </p:sp>
    </p:spTree>
    <p:extLst>
      <p:ext uri="{BB962C8B-B14F-4D97-AF65-F5344CB8AC3E}">
        <p14:creationId xmlns:p14="http://schemas.microsoft.com/office/powerpoint/2010/main" val="632788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 Down for Math Problems</a:t>
            </a:r>
            <a:endParaRPr lang="en-US" dirty="0"/>
          </a:p>
        </p:txBody>
      </p:sp>
      <p:pic>
        <p:nvPicPr>
          <p:cNvPr id="3" name="Picture 2"/>
          <p:cNvPicPr>
            <a:picLocks noChangeAspect="1"/>
          </p:cNvPicPr>
          <p:nvPr/>
        </p:nvPicPr>
        <p:blipFill>
          <a:blip r:embed="rId2"/>
          <a:stretch>
            <a:fillRect/>
          </a:stretch>
        </p:blipFill>
        <p:spPr>
          <a:xfrm>
            <a:off x="885964" y="1366742"/>
            <a:ext cx="6250781" cy="1276350"/>
          </a:xfrm>
          <a:prstGeom prst="rect">
            <a:avLst/>
          </a:prstGeom>
        </p:spPr>
      </p:pic>
      <p:pic>
        <p:nvPicPr>
          <p:cNvPr id="4" name="Picture 3"/>
          <p:cNvPicPr>
            <a:picLocks noChangeAspect="1"/>
          </p:cNvPicPr>
          <p:nvPr/>
        </p:nvPicPr>
        <p:blipFill>
          <a:blip r:embed="rId3"/>
          <a:stretch>
            <a:fillRect/>
          </a:stretch>
        </p:blipFill>
        <p:spPr>
          <a:xfrm>
            <a:off x="1253348" y="3598504"/>
            <a:ext cx="1382482" cy="982363"/>
          </a:xfrm>
          <a:prstGeom prst="rect">
            <a:avLst/>
          </a:prstGeom>
        </p:spPr>
      </p:pic>
      <p:pic>
        <p:nvPicPr>
          <p:cNvPr id="6" name="Picture 5"/>
          <p:cNvPicPr>
            <a:picLocks noChangeAspect="1"/>
          </p:cNvPicPr>
          <p:nvPr/>
        </p:nvPicPr>
        <p:blipFill>
          <a:blip r:embed="rId4"/>
          <a:stretch>
            <a:fillRect/>
          </a:stretch>
        </p:blipFill>
        <p:spPr>
          <a:xfrm>
            <a:off x="2703563" y="3622493"/>
            <a:ext cx="1042128" cy="978408"/>
          </a:xfrm>
          <a:prstGeom prst="rect">
            <a:avLst/>
          </a:prstGeom>
        </p:spPr>
      </p:pic>
      <p:pic>
        <p:nvPicPr>
          <p:cNvPr id="7" name="Picture 6"/>
          <p:cNvPicPr>
            <a:picLocks noChangeAspect="1"/>
          </p:cNvPicPr>
          <p:nvPr/>
        </p:nvPicPr>
        <p:blipFill>
          <a:blip r:embed="rId5"/>
          <a:stretch>
            <a:fillRect/>
          </a:stretch>
        </p:blipFill>
        <p:spPr>
          <a:xfrm>
            <a:off x="3745691" y="3632523"/>
            <a:ext cx="1594084" cy="958348"/>
          </a:xfrm>
          <a:prstGeom prst="rect">
            <a:avLst/>
          </a:prstGeom>
        </p:spPr>
      </p:pic>
      <p:pic>
        <p:nvPicPr>
          <p:cNvPr id="9" name="Picture 8"/>
          <p:cNvPicPr>
            <a:picLocks noChangeAspect="1"/>
          </p:cNvPicPr>
          <p:nvPr/>
        </p:nvPicPr>
        <p:blipFill>
          <a:blip r:embed="rId6"/>
          <a:stretch>
            <a:fillRect/>
          </a:stretch>
        </p:blipFill>
        <p:spPr>
          <a:xfrm>
            <a:off x="1174969" y="5323835"/>
            <a:ext cx="4164806" cy="676275"/>
          </a:xfrm>
          <a:prstGeom prst="rect">
            <a:avLst/>
          </a:prstGeom>
        </p:spPr>
      </p:pic>
      <p:pic>
        <p:nvPicPr>
          <p:cNvPr id="10" name="Picture 9"/>
          <p:cNvPicPr>
            <a:picLocks noChangeAspect="1"/>
          </p:cNvPicPr>
          <p:nvPr/>
        </p:nvPicPr>
        <p:blipFill>
          <a:blip r:embed="rId7"/>
          <a:stretch>
            <a:fillRect/>
          </a:stretch>
        </p:blipFill>
        <p:spPr>
          <a:xfrm>
            <a:off x="1167824" y="2957042"/>
            <a:ext cx="4171950" cy="600075"/>
          </a:xfrm>
          <a:prstGeom prst="rect">
            <a:avLst/>
          </a:prstGeom>
        </p:spPr>
      </p:pic>
    </p:spTree>
    <p:extLst>
      <p:ext uri="{BB962C8B-B14F-4D97-AF65-F5344CB8AC3E}">
        <p14:creationId xmlns:p14="http://schemas.microsoft.com/office/powerpoint/2010/main" val="1800833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Graph</a:t>
            </a:r>
            <a:endParaRPr lang="en-US" dirty="0"/>
          </a:p>
        </p:txBody>
      </p:sp>
      <p:pic>
        <p:nvPicPr>
          <p:cNvPr id="3" name="Picture 2"/>
          <p:cNvPicPr>
            <a:picLocks noChangeAspect="1"/>
          </p:cNvPicPr>
          <p:nvPr/>
        </p:nvPicPr>
        <p:blipFill>
          <a:blip r:embed="rId2"/>
          <a:stretch>
            <a:fillRect/>
          </a:stretch>
        </p:blipFill>
        <p:spPr>
          <a:xfrm>
            <a:off x="484584" y="1483291"/>
            <a:ext cx="7450931" cy="5143745"/>
          </a:xfrm>
          <a:prstGeom prst="rect">
            <a:avLst/>
          </a:prstGeom>
        </p:spPr>
      </p:pic>
    </p:spTree>
    <p:extLst>
      <p:ext uri="{BB962C8B-B14F-4D97-AF65-F5344CB8AC3E}">
        <p14:creationId xmlns:p14="http://schemas.microsoft.com/office/powerpoint/2010/main" val="3893888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6342" y="1093435"/>
            <a:ext cx="7517522" cy="3986565"/>
          </a:xfrm>
          <a:prstGeom prst="rect">
            <a:avLst/>
          </a:prstGeom>
        </p:spPr>
      </p:pic>
    </p:spTree>
    <p:extLst>
      <p:ext uri="{BB962C8B-B14F-4D97-AF65-F5344CB8AC3E}">
        <p14:creationId xmlns:p14="http://schemas.microsoft.com/office/powerpoint/2010/main" val="1614441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183880" cy="1051560"/>
          </a:xfrm>
        </p:spPr>
        <p:txBody>
          <a:bodyPr>
            <a:normAutofit/>
          </a:bodyPr>
          <a:lstStyle/>
          <a:p>
            <a:r>
              <a:rPr lang="en-US" dirty="0" smtClean="0"/>
              <a:t>Sample Open-ended </a:t>
            </a:r>
            <a:r>
              <a:rPr lang="en-US" dirty="0"/>
              <a:t>M</a:t>
            </a:r>
            <a:r>
              <a:rPr lang="en-US" dirty="0" smtClean="0"/>
              <a:t>ath Item</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15" y="533400"/>
            <a:ext cx="709612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218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876800"/>
            <a:ext cx="8183880" cy="1051560"/>
          </a:xfrm>
        </p:spPr>
        <p:txBody>
          <a:bodyPr/>
          <a:lstStyle/>
          <a:p>
            <a:r>
              <a:rPr lang="en-US" dirty="0" smtClean="0"/>
              <a:t>Assessment Tools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56790"/>
            <a:ext cx="8305800" cy="31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025" y="883829"/>
            <a:ext cx="315277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Up Arrow 3"/>
          <p:cNvSpPr/>
          <p:nvPr/>
        </p:nvSpPr>
        <p:spPr>
          <a:xfrm>
            <a:off x="2194141" y="883828"/>
            <a:ext cx="321502" cy="1019943"/>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Up Arrow 4"/>
          <p:cNvSpPr/>
          <p:nvPr/>
        </p:nvSpPr>
        <p:spPr>
          <a:xfrm>
            <a:off x="3273726" y="875478"/>
            <a:ext cx="449371" cy="1706971"/>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TextBox 5"/>
          <p:cNvSpPr txBox="1"/>
          <p:nvPr/>
        </p:nvSpPr>
        <p:spPr>
          <a:xfrm>
            <a:off x="2515643" y="2590800"/>
            <a:ext cx="2561573" cy="307777"/>
          </a:xfrm>
          <a:prstGeom prst="rect">
            <a:avLst/>
          </a:prstGeom>
          <a:noFill/>
        </p:spPr>
        <p:txBody>
          <a:bodyPr wrap="square" rtlCol="0">
            <a:spAutoFit/>
          </a:bodyPr>
          <a:lstStyle/>
          <a:p>
            <a:r>
              <a:rPr lang="en-US" sz="1400" dirty="0" smtClean="0"/>
              <a:t>Used to eliminate answers</a:t>
            </a:r>
            <a:endParaRPr lang="en-US" sz="1400" dirty="0"/>
          </a:p>
        </p:txBody>
      </p:sp>
      <p:sp>
        <p:nvSpPr>
          <p:cNvPr id="7" name="TextBox 6"/>
          <p:cNvSpPr txBox="1"/>
          <p:nvPr/>
        </p:nvSpPr>
        <p:spPr>
          <a:xfrm>
            <a:off x="1036786" y="1941350"/>
            <a:ext cx="2286000" cy="523220"/>
          </a:xfrm>
          <a:prstGeom prst="rect">
            <a:avLst/>
          </a:prstGeom>
          <a:noFill/>
        </p:spPr>
        <p:txBody>
          <a:bodyPr wrap="square" rtlCol="0">
            <a:spAutoFit/>
          </a:bodyPr>
          <a:lstStyle/>
          <a:p>
            <a:r>
              <a:rPr lang="en-US" sz="1400" dirty="0" smtClean="0"/>
              <a:t>Flag – to Review test question later</a:t>
            </a:r>
            <a:endParaRPr lang="en-US" sz="1400" dirty="0"/>
          </a:p>
        </p:txBody>
      </p:sp>
      <p:sp>
        <p:nvSpPr>
          <p:cNvPr id="8" name="Oval 7"/>
          <p:cNvSpPr/>
          <p:nvPr/>
        </p:nvSpPr>
        <p:spPr>
          <a:xfrm>
            <a:off x="381000" y="457200"/>
            <a:ext cx="1143000" cy="609600"/>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351772" y="1066800"/>
            <a:ext cx="2003119" cy="523220"/>
          </a:xfrm>
          <a:prstGeom prst="rect">
            <a:avLst/>
          </a:prstGeom>
          <a:noFill/>
        </p:spPr>
        <p:txBody>
          <a:bodyPr wrap="square" rtlCol="0">
            <a:spAutoFit/>
          </a:bodyPr>
          <a:lstStyle/>
          <a:p>
            <a:r>
              <a:rPr lang="en-US" sz="1400" dirty="0" smtClean="0"/>
              <a:t>Previous or next test page</a:t>
            </a:r>
            <a:endParaRPr lang="en-US" sz="1400"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98577"/>
            <a:ext cx="3553420" cy="164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5458" y="3962400"/>
            <a:ext cx="6461342" cy="143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20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23"/>
            <a:ext cx="8440310" cy="1143000"/>
          </a:xfrm>
        </p:spPr>
        <p:txBody>
          <a:bodyPr>
            <a:noAutofit/>
          </a:bodyPr>
          <a:lstStyle/>
          <a:p>
            <a:r>
              <a:rPr lang="en-US" b="1" dirty="0" smtClean="0"/>
              <a:t>New Standards Require New Tests</a:t>
            </a:r>
            <a:endParaRPr lang="en-US" b="1" dirty="0"/>
          </a:p>
        </p:txBody>
      </p:sp>
      <p:sp>
        <p:nvSpPr>
          <p:cNvPr id="3" name="Content Placeholder 2"/>
          <p:cNvSpPr>
            <a:spLocks noGrp="1"/>
          </p:cNvSpPr>
          <p:nvPr>
            <p:ph idx="1"/>
          </p:nvPr>
        </p:nvSpPr>
        <p:spPr>
          <a:xfrm>
            <a:off x="457200" y="2944519"/>
            <a:ext cx="8229600" cy="3379200"/>
          </a:xfrm>
        </p:spPr>
        <p:txBody>
          <a:bodyPr>
            <a:normAutofit fontScale="92500" lnSpcReduction="10000"/>
          </a:bodyPr>
          <a:lstStyle/>
          <a:p>
            <a:r>
              <a:rPr lang="en-US" sz="2800" dirty="0" smtClean="0"/>
              <a:t>PARCC tests are aligned to the new Common Core State Standards now in place in K-12 schools nationwide</a:t>
            </a:r>
          </a:p>
          <a:p>
            <a:r>
              <a:rPr lang="en-US" sz="2800" dirty="0" smtClean="0"/>
              <a:t>In most states, the outgoing tests were </a:t>
            </a:r>
            <a:r>
              <a:rPr lang="en-US" sz="2800" b="1" dirty="0" smtClean="0"/>
              <a:t>not</a:t>
            </a:r>
            <a:r>
              <a:rPr lang="en-US" sz="2800" dirty="0" smtClean="0"/>
              <a:t> linked to these more rigorous reading, writing, and math standards</a:t>
            </a:r>
          </a:p>
          <a:p>
            <a:r>
              <a:rPr lang="en-US" sz="2800" dirty="0" smtClean="0"/>
              <a:t>The Common State Core Standards are designed to better prepare students for college and the workforce</a:t>
            </a:r>
            <a:endParaRPr lang="en-US" dirty="0"/>
          </a:p>
        </p:txBody>
      </p:sp>
      <p:sp>
        <p:nvSpPr>
          <p:cNvPr id="4" name="Slide Number Placeholder 3"/>
          <p:cNvSpPr>
            <a:spLocks noGrp="1"/>
          </p:cNvSpPr>
          <p:nvPr>
            <p:ph type="sldNum" sz="quarter" idx="12"/>
          </p:nvPr>
        </p:nvSpPr>
        <p:spPr/>
        <p:txBody>
          <a:bodyPr/>
          <a:lstStyle/>
          <a:p>
            <a:fld id="{5AB69554-1760-4744-8BE0-117D0139773D}" type="slidenum">
              <a:rPr lang="en-US" smtClean="0"/>
              <a:t>4</a:t>
            </a:fld>
            <a:endParaRPr lang="en-US"/>
          </a:p>
        </p:txBody>
      </p:sp>
      <p:pic>
        <p:nvPicPr>
          <p:cNvPr id="6" name="Picture 5" descr="PARCC-logo_lowres-color-withnam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2963" y="1548997"/>
            <a:ext cx="1868621" cy="923693"/>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5234" y="1569822"/>
            <a:ext cx="2474619" cy="882042"/>
          </a:xfrm>
          <a:prstGeom prst="rect">
            <a:avLst/>
          </a:prstGeom>
        </p:spPr>
      </p:pic>
      <p:sp>
        <p:nvSpPr>
          <p:cNvPr id="8" name="Oval 7"/>
          <p:cNvSpPr/>
          <p:nvPr/>
        </p:nvSpPr>
        <p:spPr>
          <a:xfrm>
            <a:off x="1279408" y="1274723"/>
            <a:ext cx="3311408" cy="1472240"/>
          </a:xfrm>
          <a:prstGeom prst="ellipse">
            <a:avLst/>
          </a:prstGeom>
          <a:noFill/>
          <a:ln w="571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261556" y="1274723"/>
            <a:ext cx="3311408" cy="1472240"/>
          </a:xfrm>
          <a:prstGeom prst="ellipse">
            <a:avLst/>
          </a:prstGeom>
          <a:noFill/>
          <a:ln w="571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902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 y="4887011"/>
            <a:ext cx="8183880" cy="1051560"/>
          </a:xfrm>
        </p:spPr>
        <p:txBody>
          <a:bodyPr/>
          <a:lstStyle/>
          <a:p>
            <a:r>
              <a:rPr lang="en-US" dirty="0" smtClean="0"/>
              <a:t>Reading the Questions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7970729" cy="30870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Up Arrow 3"/>
          <p:cNvSpPr/>
          <p:nvPr/>
        </p:nvSpPr>
        <p:spPr>
          <a:xfrm>
            <a:off x="4267200" y="2821876"/>
            <a:ext cx="251564" cy="137160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3200400" y="4495800"/>
            <a:ext cx="2514600" cy="646331"/>
          </a:xfrm>
          <a:prstGeom prst="rect">
            <a:avLst/>
          </a:prstGeom>
          <a:noFill/>
        </p:spPr>
        <p:txBody>
          <a:bodyPr wrap="square" rtlCol="0">
            <a:spAutoFit/>
          </a:bodyPr>
          <a:lstStyle/>
          <a:p>
            <a:r>
              <a:rPr lang="en-US" dirty="0" smtClean="0"/>
              <a:t>Use the scroll bar to view entire passage</a:t>
            </a:r>
            <a:endParaRPr lang="en-US" dirty="0"/>
          </a:p>
        </p:txBody>
      </p:sp>
      <p:sp>
        <p:nvSpPr>
          <p:cNvPr id="6" name="Oval 5"/>
          <p:cNvSpPr/>
          <p:nvPr/>
        </p:nvSpPr>
        <p:spPr>
          <a:xfrm>
            <a:off x="723900" y="2782082"/>
            <a:ext cx="533400" cy="313673"/>
          </a:xfrm>
          <a:prstGeom prst="ellipse">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Up Arrow 6"/>
          <p:cNvSpPr/>
          <p:nvPr/>
        </p:nvSpPr>
        <p:spPr>
          <a:xfrm>
            <a:off x="762000" y="3200400"/>
            <a:ext cx="457200" cy="99060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419100" y="4419600"/>
            <a:ext cx="1676400" cy="646331"/>
          </a:xfrm>
          <a:prstGeom prst="rect">
            <a:avLst/>
          </a:prstGeom>
          <a:noFill/>
        </p:spPr>
        <p:txBody>
          <a:bodyPr wrap="square" rtlCol="0">
            <a:spAutoFit/>
          </a:bodyPr>
          <a:lstStyle/>
          <a:p>
            <a:r>
              <a:rPr lang="en-US" dirty="0" smtClean="0"/>
              <a:t>Numbered Paragraphs</a:t>
            </a:r>
            <a:endParaRPr lang="en-US" dirty="0"/>
          </a:p>
        </p:txBody>
      </p:sp>
      <p:sp>
        <p:nvSpPr>
          <p:cNvPr id="10" name="Up Arrow 9"/>
          <p:cNvSpPr/>
          <p:nvPr/>
        </p:nvSpPr>
        <p:spPr>
          <a:xfrm>
            <a:off x="6705600" y="3507676"/>
            <a:ext cx="251564" cy="53092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5641409" y="4050268"/>
            <a:ext cx="2827229" cy="369332"/>
          </a:xfrm>
          <a:prstGeom prst="rect">
            <a:avLst/>
          </a:prstGeom>
          <a:noFill/>
        </p:spPr>
        <p:txBody>
          <a:bodyPr wrap="square" rtlCol="0">
            <a:spAutoFit/>
          </a:bodyPr>
          <a:lstStyle/>
          <a:p>
            <a:r>
              <a:rPr lang="en-US" dirty="0" smtClean="0"/>
              <a:t>Multiple Choice Items</a:t>
            </a:r>
            <a:endParaRPr lang="en-US" dirty="0"/>
          </a:p>
        </p:txBody>
      </p:sp>
      <p:sp>
        <p:nvSpPr>
          <p:cNvPr id="11" name="Oval 10"/>
          <p:cNvSpPr/>
          <p:nvPr/>
        </p:nvSpPr>
        <p:spPr>
          <a:xfrm>
            <a:off x="4583482" y="2311766"/>
            <a:ext cx="64718" cy="66448"/>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13916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Widespread Support Among Parents for PARCC Rigor</a:t>
            </a:r>
            <a:endParaRPr lang="en-US" b="1" dirty="0"/>
          </a:p>
        </p:txBody>
      </p:sp>
      <p:sp>
        <p:nvSpPr>
          <p:cNvPr id="3" name="Content Placeholder 2"/>
          <p:cNvSpPr>
            <a:spLocks noGrp="1"/>
          </p:cNvSpPr>
          <p:nvPr>
            <p:ph idx="1"/>
          </p:nvPr>
        </p:nvSpPr>
        <p:spPr>
          <a:xfrm>
            <a:off x="457200" y="1600200"/>
            <a:ext cx="4321763" cy="4525963"/>
          </a:xfrm>
        </p:spPr>
        <p:txBody>
          <a:bodyPr>
            <a:normAutofit fontScale="92500" lnSpcReduction="20000"/>
          </a:bodyPr>
          <a:lstStyle/>
          <a:p>
            <a:r>
              <a:rPr lang="en-US" sz="2800" dirty="0" smtClean="0"/>
              <a:t>PARCC tests are more meaningful and challenging than outgoing fill-in-the-bubble state tests </a:t>
            </a:r>
          </a:p>
          <a:p>
            <a:r>
              <a:rPr lang="en-US" sz="2800" dirty="0" smtClean="0"/>
              <a:t>They measure essential skills, such as the ability to communicate effectively, reason well, and solve real-world problems</a:t>
            </a:r>
          </a:p>
          <a:p>
            <a:r>
              <a:rPr lang="en-US" sz="2800" dirty="0" smtClean="0"/>
              <a:t>Parents want the increased rigor that comes with PARCC</a:t>
            </a:r>
          </a:p>
        </p:txBody>
      </p:sp>
      <p:sp>
        <p:nvSpPr>
          <p:cNvPr id="4" name="Slide Number Placeholder 3"/>
          <p:cNvSpPr>
            <a:spLocks noGrp="1"/>
          </p:cNvSpPr>
          <p:nvPr>
            <p:ph type="sldNum" sz="quarter" idx="12"/>
          </p:nvPr>
        </p:nvSpPr>
        <p:spPr/>
        <p:txBody>
          <a:bodyPr/>
          <a:lstStyle/>
          <a:p>
            <a:fld id="{5AB69554-1760-4744-8BE0-117D0139773D}" type="slidenum">
              <a:rPr lang="en-US" smtClean="0"/>
              <a:t>5</a:t>
            </a:fld>
            <a:endParaRPr lang="en-US"/>
          </a:p>
        </p:txBody>
      </p:sp>
      <p:graphicFrame>
        <p:nvGraphicFramePr>
          <p:cNvPr id="5" name="Chart 4"/>
          <p:cNvGraphicFramePr/>
          <p:nvPr>
            <p:extLst>
              <p:ext uri="{D42A27DB-BD31-4B8C-83A1-F6EECF244321}">
                <p14:modId xmlns:p14="http://schemas.microsoft.com/office/powerpoint/2010/main" val="306322634"/>
              </p:ext>
            </p:extLst>
          </p:nvPr>
        </p:nvGraphicFramePr>
        <p:xfrm>
          <a:off x="4995334" y="1469379"/>
          <a:ext cx="4148666" cy="422210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343407" y="2220155"/>
            <a:ext cx="3198517" cy="2862323"/>
          </a:xfrm>
          <a:prstGeom prst="rect">
            <a:avLst/>
          </a:prstGeom>
        </p:spPr>
        <p:txBody>
          <a:bodyPr wrap="square">
            <a:spAutoFit/>
          </a:bodyPr>
          <a:lstStyle/>
          <a:p>
            <a:pPr algn="r"/>
            <a:r>
              <a:rPr lang="en-US" b="1" dirty="0">
                <a:solidFill>
                  <a:schemeClr val="accent2"/>
                </a:solidFill>
              </a:rPr>
              <a:t>More than </a:t>
            </a:r>
            <a:r>
              <a:rPr lang="en-US" b="1" dirty="0" smtClean="0">
                <a:solidFill>
                  <a:schemeClr val="accent2"/>
                </a:solidFill>
              </a:rPr>
              <a:t/>
            </a:r>
            <a:br>
              <a:rPr lang="en-US" b="1" dirty="0" smtClean="0">
                <a:solidFill>
                  <a:schemeClr val="accent2"/>
                </a:solidFill>
              </a:rPr>
            </a:br>
            <a:r>
              <a:rPr lang="en-US" b="1" dirty="0" smtClean="0">
                <a:solidFill>
                  <a:schemeClr val="accent2"/>
                </a:solidFill>
              </a:rPr>
              <a:t>two</a:t>
            </a:r>
            <a:r>
              <a:rPr lang="en-US" b="1" dirty="0">
                <a:solidFill>
                  <a:schemeClr val="accent2"/>
                </a:solidFill>
              </a:rPr>
              <a:t>-thirds of </a:t>
            </a:r>
            <a:r>
              <a:rPr lang="en-US" b="1" dirty="0" smtClean="0">
                <a:solidFill>
                  <a:schemeClr val="accent2"/>
                </a:solidFill>
              </a:rPr>
              <a:t/>
            </a:r>
            <a:br>
              <a:rPr lang="en-US" b="1" dirty="0" smtClean="0">
                <a:solidFill>
                  <a:schemeClr val="accent2"/>
                </a:solidFill>
              </a:rPr>
            </a:br>
            <a:r>
              <a:rPr lang="en-US" b="1" dirty="0" smtClean="0">
                <a:solidFill>
                  <a:schemeClr val="accent2"/>
                </a:solidFill>
              </a:rPr>
              <a:t>parents </a:t>
            </a:r>
            <a:r>
              <a:rPr lang="en-US" b="1" dirty="0">
                <a:solidFill>
                  <a:schemeClr val="accent2"/>
                </a:solidFill>
              </a:rPr>
              <a:t>are </a:t>
            </a:r>
            <a:r>
              <a:rPr lang="en-US" b="1" dirty="0" smtClean="0">
                <a:solidFill>
                  <a:schemeClr val="accent2"/>
                </a:solidFill>
              </a:rPr>
              <a:t/>
            </a:r>
            <a:br>
              <a:rPr lang="en-US" b="1" dirty="0" smtClean="0">
                <a:solidFill>
                  <a:schemeClr val="accent2"/>
                </a:solidFill>
              </a:rPr>
            </a:br>
            <a:r>
              <a:rPr lang="en-US" b="1" dirty="0" smtClean="0">
                <a:solidFill>
                  <a:schemeClr val="accent2"/>
                </a:solidFill>
              </a:rPr>
              <a:t>worried </a:t>
            </a:r>
            <a:r>
              <a:rPr lang="en-US" b="1" dirty="0">
                <a:solidFill>
                  <a:schemeClr val="accent2"/>
                </a:solidFill>
              </a:rPr>
              <a:t>that </a:t>
            </a:r>
            <a:r>
              <a:rPr lang="en-US" b="1" dirty="0" smtClean="0">
                <a:solidFill>
                  <a:schemeClr val="accent2"/>
                </a:solidFill>
              </a:rPr>
              <a:t/>
            </a:r>
            <a:br>
              <a:rPr lang="en-US" b="1" dirty="0" smtClean="0">
                <a:solidFill>
                  <a:schemeClr val="accent2"/>
                </a:solidFill>
              </a:rPr>
            </a:br>
            <a:r>
              <a:rPr lang="en-US" b="1" dirty="0" smtClean="0">
                <a:solidFill>
                  <a:schemeClr val="accent2"/>
                </a:solidFill>
              </a:rPr>
              <a:t>their children</a:t>
            </a:r>
            <a:br>
              <a:rPr lang="en-US" b="1" dirty="0" smtClean="0">
                <a:solidFill>
                  <a:schemeClr val="accent2"/>
                </a:solidFill>
              </a:rPr>
            </a:br>
            <a:r>
              <a:rPr lang="en-US" b="1" dirty="0" smtClean="0">
                <a:solidFill>
                  <a:schemeClr val="accent2"/>
                </a:solidFill>
              </a:rPr>
              <a:t> </a:t>
            </a:r>
            <a:r>
              <a:rPr lang="en-US" b="1" dirty="0">
                <a:solidFill>
                  <a:schemeClr val="accent2"/>
                </a:solidFill>
              </a:rPr>
              <a:t>could miss out on </a:t>
            </a:r>
            <a:r>
              <a:rPr lang="en-US" b="1" dirty="0" smtClean="0">
                <a:solidFill>
                  <a:schemeClr val="accent2"/>
                </a:solidFill>
              </a:rPr>
              <a:t/>
            </a:r>
            <a:br>
              <a:rPr lang="en-US" b="1" dirty="0" smtClean="0">
                <a:solidFill>
                  <a:schemeClr val="accent2"/>
                </a:solidFill>
              </a:rPr>
            </a:br>
            <a:r>
              <a:rPr lang="en-US" b="1" dirty="0" smtClean="0">
                <a:solidFill>
                  <a:schemeClr val="accent2"/>
                </a:solidFill>
              </a:rPr>
              <a:t>important </a:t>
            </a:r>
            <a:r>
              <a:rPr lang="en-US" b="1" dirty="0">
                <a:solidFill>
                  <a:schemeClr val="accent2"/>
                </a:solidFill>
              </a:rPr>
              <a:t>future </a:t>
            </a:r>
            <a:r>
              <a:rPr lang="en-US" b="1" dirty="0" smtClean="0">
                <a:solidFill>
                  <a:schemeClr val="accent2"/>
                </a:solidFill>
              </a:rPr>
              <a:t/>
            </a:r>
            <a:br>
              <a:rPr lang="en-US" b="1" dirty="0" smtClean="0">
                <a:solidFill>
                  <a:schemeClr val="accent2"/>
                </a:solidFill>
              </a:rPr>
            </a:br>
            <a:r>
              <a:rPr lang="en-US" b="1" dirty="0" smtClean="0">
                <a:solidFill>
                  <a:schemeClr val="accent2"/>
                </a:solidFill>
              </a:rPr>
              <a:t>opportunities </a:t>
            </a:r>
            <a:r>
              <a:rPr lang="en-US" b="1" dirty="0">
                <a:solidFill>
                  <a:schemeClr val="accent2"/>
                </a:solidFill>
              </a:rPr>
              <a:t>unless their education becomes more challenging.</a:t>
            </a:r>
          </a:p>
        </p:txBody>
      </p:sp>
    </p:spTree>
    <p:extLst>
      <p:ext uri="{BB962C8B-B14F-4D97-AF65-F5344CB8AC3E}">
        <p14:creationId xmlns:p14="http://schemas.microsoft.com/office/powerpoint/2010/main" val="256070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0621" y="274638"/>
            <a:ext cx="5192641" cy="1143000"/>
          </a:xfrm>
        </p:spPr>
        <p:txBody>
          <a:bodyPr>
            <a:normAutofit/>
          </a:bodyPr>
          <a:lstStyle/>
          <a:p>
            <a:r>
              <a:rPr lang="en-US" sz="2700" b="1" dirty="0" smtClean="0"/>
              <a:t>The PARCC Promise: </a:t>
            </a:r>
            <a:r>
              <a:rPr lang="en-US" sz="4000" b="1" dirty="0" smtClean="0"/>
              <a:t/>
            </a:r>
            <a:br>
              <a:rPr lang="en-US" sz="4000" b="1" dirty="0" smtClean="0"/>
            </a:br>
            <a:r>
              <a:rPr lang="en-US" sz="4000" b="1" dirty="0" smtClean="0"/>
              <a:t>Ready for College</a:t>
            </a:r>
            <a:endParaRPr lang="en-US" sz="4000" b="1" dirty="0"/>
          </a:p>
        </p:txBody>
      </p:sp>
      <p:sp>
        <p:nvSpPr>
          <p:cNvPr id="4" name="Slide Number Placeholder 3"/>
          <p:cNvSpPr>
            <a:spLocks noGrp="1"/>
          </p:cNvSpPr>
          <p:nvPr>
            <p:ph type="sldNum" sz="quarter" idx="12"/>
          </p:nvPr>
        </p:nvSpPr>
        <p:spPr/>
        <p:txBody>
          <a:bodyPr/>
          <a:lstStyle/>
          <a:p>
            <a:fld id="{5AB69554-1760-4744-8BE0-117D0139773D}" type="slidenum">
              <a:rPr lang="en-US" smtClean="0"/>
              <a:t>6</a:t>
            </a:fld>
            <a:endParaRPr lang="en-US"/>
          </a:p>
        </p:txBody>
      </p:sp>
      <p:sp>
        <p:nvSpPr>
          <p:cNvPr id="3" name="Content Placeholder 2"/>
          <p:cNvSpPr>
            <a:spLocks noGrp="1"/>
          </p:cNvSpPr>
          <p:nvPr>
            <p:ph idx="1"/>
          </p:nvPr>
        </p:nvSpPr>
        <p:spPr>
          <a:xfrm>
            <a:off x="3634154" y="1600200"/>
            <a:ext cx="5333050" cy="4525963"/>
          </a:xfrm>
        </p:spPr>
        <p:txBody>
          <a:bodyPr>
            <a:normAutofit fontScale="85000" lnSpcReduction="10000"/>
          </a:bodyPr>
          <a:lstStyle/>
          <a:p>
            <a:r>
              <a:rPr lang="en-US" dirty="0" smtClean="0"/>
              <a:t>PARCC will </a:t>
            </a:r>
            <a:r>
              <a:rPr lang="en-US" dirty="0"/>
              <a:t>signal </a:t>
            </a:r>
            <a:r>
              <a:rPr lang="en-US" dirty="0" smtClean="0"/>
              <a:t>in high school whether </a:t>
            </a:r>
            <a:r>
              <a:rPr lang="en-US" dirty="0"/>
              <a:t>students are </a:t>
            </a:r>
            <a:r>
              <a:rPr lang="en-US" dirty="0" smtClean="0"/>
              <a:t>prepared to enter college without needing remediation first </a:t>
            </a:r>
          </a:p>
          <a:p>
            <a:r>
              <a:rPr lang="en-US" dirty="0" smtClean="0"/>
              <a:t>Hundreds of colleges plan to use PARCC scores when placing freshmen into courses</a:t>
            </a:r>
          </a:p>
          <a:p>
            <a:r>
              <a:rPr lang="en-US" dirty="0" smtClean="0"/>
              <a:t>Students who are off track in high school will have time to get help before graduating</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3507154" cy="6379538"/>
          </a:xfrm>
          <a:prstGeom prst="rect">
            <a:avLst/>
          </a:prstGeom>
        </p:spPr>
      </p:pic>
    </p:spTree>
    <p:extLst>
      <p:ext uri="{BB962C8B-B14F-4D97-AF65-F5344CB8AC3E}">
        <p14:creationId xmlns:p14="http://schemas.microsoft.com/office/powerpoint/2010/main" val="3798753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Online Tests for an Online Era</a:t>
            </a:r>
            <a:endParaRPr lang="en-US" b="1" dirty="0"/>
          </a:p>
        </p:txBody>
      </p:sp>
      <p:sp>
        <p:nvSpPr>
          <p:cNvPr id="3" name="Content Placeholder 2"/>
          <p:cNvSpPr>
            <a:spLocks noGrp="1"/>
          </p:cNvSpPr>
          <p:nvPr>
            <p:ph idx="1"/>
          </p:nvPr>
        </p:nvSpPr>
        <p:spPr>
          <a:xfrm>
            <a:off x="457199" y="1600200"/>
            <a:ext cx="7983415" cy="2219207"/>
          </a:xfrm>
        </p:spPr>
        <p:txBody>
          <a:bodyPr numCol="2" spcCol="457200">
            <a:normAutofit fontScale="85000" lnSpcReduction="20000"/>
          </a:bodyPr>
          <a:lstStyle/>
          <a:p>
            <a:r>
              <a:rPr lang="en-US" dirty="0" smtClean="0"/>
              <a:t>PARCC tests are computer-based and far more engaging and innovative than outgoing paper-and-pencil state tests</a:t>
            </a:r>
          </a:p>
          <a:p>
            <a:r>
              <a:rPr lang="en-US" dirty="0" smtClean="0"/>
              <a:t>PARCC is flexible; can be administered on a variety of devices that schools can use for instruction</a:t>
            </a:r>
          </a:p>
        </p:txBody>
      </p:sp>
      <p:sp>
        <p:nvSpPr>
          <p:cNvPr id="4" name="Slide Number Placeholder 3"/>
          <p:cNvSpPr>
            <a:spLocks noGrp="1"/>
          </p:cNvSpPr>
          <p:nvPr>
            <p:ph type="sldNum" sz="quarter" idx="12"/>
          </p:nvPr>
        </p:nvSpPr>
        <p:spPr/>
        <p:txBody>
          <a:bodyPr/>
          <a:lstStyle/>
          <a:p>
            <a:fld id="{5AB69554-1760-4744-8BE0-117D0139773D}" type="slidenum">
              <a:rPr lang="en-US" smtClean="0"/>
              <a:t>7</a:t>
            </a:fld>
            <a:endParaRPr lang="en-US"/>
          </a:p>
        </p:txBody>
      </p:sp>
      <p:grpSp>
        <p:nvGrpSpPr>
          <p:cNvPr id="8" name="Group 7"/>
          <p:cNvGrpSpPr/>
          <p:nvPr/>
        </p:nvGrpSpPr>
        <p:grpSpPr>
          <a:xfrm>
            <a:off x="28220" y="4228628"/>
            <a:ext cx="9094983" cy="2064925"/>
            <a:chOff x="0" y="4496395"/>
            <a:chExt cx="7749868" cy="1759530"/>
          </a:xfrm>
        </p:grpSpPr>
        <p:pic>
          <p:nvPicPr>
            <p:cNvPr id="5" name="Picture 4" descr="iStock_000016460225_ExtraSmall.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5755" y="4496396"/>
              <a:ext cx="2548654" cy="1759529"/>
            </a:xfrm>
            <a:prstGeom prst="rect">
              <a:avLst/>
            </a:prstGeom>
          </p:spPr>
        </p:pic>
        <p:pic>
          <p:nvPicPr>
            <p:cNvPr id="6" name="Picture 5" descr="shutterstock_1559080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0573" y="4496395"/>
              <a:ext cx="2639295" cy="1759529"/>
            </a:xfrm>
            <a:prstGeom prst="rect">
              <a:avLst/>
            </a:prstGeom>
          </p:spPr>
        </p:pic>
        <p:pic>
          <p:nvPicPr>
            <p:cNvPr id="7" name="Picture 6" descr="shutterstock_145405981.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496396"/>
              <a:ext cx="2321278" cy="1759529"/>
            </a:xfrm>
            <a:prstGeom prst="rect">
              <a:avLst/>
            </a:prstGeom>
          </p:spPr>
        </p:pic>
      </p:grpSp>
    </p:spTree>
    <p:extLst>
      <p:ext uri="{BB962C8B-B14F-4D97-AF65-F5344CB8AC3E}">
        <p14:creationId xmlns:p14="http://schemas.microsoft.com/office/powerpoint/2010/main" val="3354201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ock-photo-12643411-braille-read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67407" y="1502565"/>
            <a:ext cx="2276593" cy="2231250"/>
          </a:xfrm>
          <a:prstGeom prst="rect">
            <a:avLst/>
          </a:prstGeom>
        </p:spPr>
      </p:pic>
      <p:sp>
        <p:nvSpPr>
          <p:cNvPr id="27650" name="Content Placeholder 5"/>
          <p:cNvSpPr>
            <a:spLocks noGrp="1"/>
          </p:cNvSpPr>
          <p:nvPr>
            <p:ph idx="1"/>
          </p:nvPr>
        </p:nvSpPr>
        <p:spPr bwMode="auto">
          <a:xfrm>
            <a:off x="92118" y="2925612"/>
            <a:ext cx="6775289" cy="2681204"/>
          </a:xfrm>
          <a:noFill/>
          <a:ln>
            <a:miter lim="800000"/>
            <a:headEnd/>
            <a:tailEnd/>
          </a:ln>
        </p:spPr>
        <p:txBody>
          <a:bodyPr vert="horz" wrap="square" lIns="91440" tIns="45720" rIns="91440" bIns="45720" numCol="2" anchor="t" anchorCtr="0" compatLnSpc="1">
            <a:prstTxWarp prst="textNoShape">
              <a:avLst/>
            </a:prstTxWarp>
            <a:normAutofit fontScale="85000" lnSpcReduction="10000"/>
          </a:bodyPr>
          <a:lstStyle/>
          <a:p>
            <a:pPr eaLnBrk="1" hangingPunct="1"/>
            <a:r>
              <a:rPr lang="en-US" dirty="0" smtClean="0"/>
              <a:t>Highlighting	</a:t>
            </a:r>
          </a:p>
          <a:p>
            <a:pPr eaLnBrk="1" hangingPunct="1"/>
            <a:r>
              <a:rPr lang="en-US" dirty="0" smtClean="0"/>
              <a:t>Customized colors</a:t>
            </a:r>
          </a:p>
          <a:p>
            <a:pPr eaLnBrk="1" hangingPunct="1"/>
            <a:r>
              <a:rPr lang="en-US" dirty="0" smtClean="0"/>
              <a:t>Text to speech</a:t>
            </a:r>
          </a:p>
          <a:p>
            <a:r>
              <a:rPr lang="en-US" dirty="0"/>
              <a:t>Captions for </a:t>
            </a:r>
            <a:r>
              <a:rPr lang="en-US" dirty="0" smtClean="0"/>
              <a:t>audio</a:t>
            </a:r>
          </a:p>
          <a:p>
            <a:r>
              <a:rPr lang="en-US" dirty="0" smtClean="0"/>
              <a:t>Home </a:t>
            </a:r>
            <a:r>
              <a:rPr lang="en-US" dirty="0"/>
              <a:t>language </a:t>
            </a:r>
            <a:r>
              <a:rPr lang="en-US" dirty="0" smtClean="0"/>
              <a:t>supports/tools</a:t>
            </a:r>
          </a:p>
          <a:p>
            <a:pPr eaLnBrk="1" hangingPunct="1"/>
            <a:r>
              <a:rPr lang="en-US" dirty="0" smtClean="0"/>
              <a:t>Braille (tactile/refreshable)</a:t>
            </a:r>
          </a:p>
          <a:p>
            <a:pPr eaLnBrk="1" hangingPunct="1"/>
            <a:r>
              <a:rPr lang="en-US" dirty="0" smtClean="0"/>
              <a:t>Signing supports (ASL)</a:t>
            </a:r>
          </a:p>
          <a:p>
            <a:pPr eaLnBrk="1" hangingPunct="1"/>
            <a:r>
              <a:rPr lang="en-US" dirty="0" smtClean="0"/>
              <a:t>Assistive technology</a:t>
            </a:r>
          </a:p>
        </p:txBody>
      </p:sp>
      <p:sp>
        <p:nvSpPr>
          <p:cNvPr id="27651" name="Title 4"/>
          <p:cNvSpPr>
            <a:spLocks noGrp="1"/>
          </p:cNvSpPr>
          <p:nvPr>
            <p:ph type="title"/>
          </p:nvPr>
        </p:nvSpPr>
        <p:spPr bwMode="auto">
          <a:xfrm>
            <a:off x="189602" y="211395"/>
            <a:ext cx="8229600" cy="1143000"/>
          </a:xfrm>
          <a:noFill/>
          <a:ln>
            <a:miter lim="800000"/>
            <a:headEnd/>
            <a:tailEnd/>
          </a:ln>
        </p:spPr>
        <p:txBody>
          <a:bodyPr vert="horz" wrap="square" numCol="1" anchorCtr="0" compatLnSpc="1">
            <a:prstTxWarp prst="textNoShape">
              <a:avLst/>
            </a:prstTxWarp>
            <a:normAutofit/>
          </a:bodyPr>
          <a:lstStyle/>
          <a:p>
            <a:pPr marL="168275" eaLnBrk="1" hangingPunct="1"/>
            <a:r>
              <a:rPr lang="en-US" b="1" dirty="0" smtClean="0"/>
              <a:t>Meaningful Tests for </a:t>
            </a:r>
            <a:r>
              <a:rPr lang="en-US" b="1" u="sng" dirty="0" smtClean="0"/>
              <a:t>All</a:t>
            </a:r>
            <a:r>
              <a:rPr lang="en-US" b="1" dirty="0" smtClean="0"/>
              <a:t> Students </a:t>
            </a:r>
          </a:p>
        </p:txBody>
      </p:sp>
      <p:sp>
        <p:nvSpPr>
          <p:cNvPr id="6" name="Rectangle 5"/>
          <p:cNvSpPr/>
          <p:nvPr/>
        </p:nvSpPr>
        <p:spPr>
          <a:xfrm>
            <a:off x="8419202" y="6581001"/>
            <a:ext cx="724798" cy="276999"/>
          </a:xfrm>
          <a:prstGeom prst="rect">
            <a:avLst/>
          </a:prstGeom>
        </p:spPr>
        <p:txBody>
          <a:bodyPr wrap="square">
            <a:spAutoFit/>
          </a:bodyPr>
          <a:lstStyle/>
          <a:p>
            <a:pPr algn="r"/>
            <a:fld id="{A505628B-F920-49E1-AFC5-DF406F78184C}" type="slidenum">
              <a:rPr lang="en-US" sz="1200" smtClean="0">
                <a:solidFill>
                  <a:srgbClr val="847E7F"/>
                </a:solidFill>
              </a:rPr>
              <a:pPr algn="r"/>
              <a:t>8</a:t>
            </a:fld>
            <a:endParaRPr lang="en-US" sz="1200" dirty="0">
              <a:solidFill>
                <a:srgbClr val="847E7F"/>
              </a:solidFill>
            </a:endParaRPr>
          </a:p>
        </p:txBody>
      </p:sp>
      <p:pic>
        <p:nvPicPr>
          <p:cNvPr id="5" name="Picture 4" descr="stock-photo-6037484-sign-language.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67407" y="3733815"/>
            <a:ext cx="2276594" cy="2209800"/>
          </a:xfrm>
          <a:prstGeom prst="rect">
            <a:avLst/>
          </a:prstGeom>
        </p:spPr>
      </p:pic>
      <p:sp>
        <p:nvSpPr>
          <p:cNvPr id="2" name="TextBox 1"/>
          <p:cNvSpPr txBox="1"/>
          <p:nvPr/>
        </p:nvSpPr>
        <p:spPr>
          <a:xfrm>
            <a:off x="380999" y="1502565"/>
            <a:ext cx="6317075" cy="1200328"/>
          </a:xfrm>
          <a:prstGeom prst="rect">
            <a:avLst/>
          </a:prstGeom>
          <a:noFill/>
        </p:spPr>
        <p:txBody>
          <a:bodyPr wrap="square" rtlCol="0">
            <a:spAutoFit/>
          </a:bodyPr>
          <a:lstStyle/>
          <a:p>
            <a:r>
              <a:rPr lang="en-US" sz="2400" i="1" dirty="0" smtClean="0"/>
              <a:t>Some PARCC features that will help students with disabilities or those learning English show what they know and can do:</a:t>
            </a:r>
            <a:endParaRPr lang="en-US" dirty="0" smtClean="0"/>
          </a:p>
        </p:txBody>
      </p:sp>
      <p:sp>
        <p:nvSpPr>
          <p:cNvPr id="3" name="Slide Number Placeholder 2"/>
          <p:cNvSpPr>
            <a:spLocks noGrp="1"/>
          </p:cNvSpPr>
          <p:nvPr>
            <p:ph type="sldNum" sz="quarter" idx="12"/>
          </p:nvPr>
        </p:nvSpPr>
        <p:spPr/>
        <p:txBody>
          <a:bodyPr/>
          <a:lstStyle/>
          <a:p>
            <a:fld id="{5AB69554-1760-4744-8BE0-117D0139773D}" type="slidenum">
              <a:rPr lang="en-US" smtClean="0"/>
              <a:t>8</a:t>
            </a:fld>
            <a:endParaRPr lang="en-US"/>
          </a:p>
        </p:txBody>
      </p:sp>
    </p:spTree>
    <p:extLst>
      <p:ext uri="{BB962C8B-B14F-4D97-AF65-F5344CB8AC3E}">
        <p14:creationId xmlns:p14="http://schemas.microsoft.com/office/powerpoint/2010/main" val="127830737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22" y="274638"/>
            <a:ext cx="8404578" cy="1143000"/>
          </a:xfrm>
        </p:spPr>
        <p:txBody>
          <a:bodyPr>
            <a:noAutofit/>
          </a:bodyPr>
          <a:lstStyle/>
          <a:p>
            <a:r>
              <a:rPr lang="en-US" b="1" dirty="0" smtClean="0"/>
              <a:t>In Reading and Writing, Students Will Have To…</a:t>
            </a:r>
            <a:endParaRPr lang="en-US" b="1" dirty="0"/>
          </a:p>
        </p:txBody>
      </p:sp>
      <p:sp>
        <p:nvSpPr>
          <p:cNvPr id="3" name="Content Placeholder 2"/>
          <p:cNvSpPr>
            <a:spLocks noGrp="1"/>
          </p:cNvSpPr>
          <p:nvPr>
            <p:ph idx="1"/>
          </p:nvPr>
        </p:nvSpPr>
        <p:spPr>
          <a:xfrm>
            <a:off x="571972" y="1600200"/>
            <a:ext cx="8229600" cy="4525963"/>
          </a:xfrm>
        </p:spPr>
        <p:txBody>
          <a:bodyPr>
            <a:normAutofit lnSpcReduction="10000"/>
          </a:bodyPr>
          <a:lstStyle/>
          <a:p>
            <a:pPr marL="457200" lvl="1" indent="0">
              <a:buNone/>
            </a:pPr>
            <a:endParaRPr lang="en-US" dirty="0"/>
          </a:p>
          <a:p>
            <a:pPr marL="457200" lvl="1" indent="0">
              <a:buNone/>
            </a:pPr>
            <a:r>
              <a:rPr lang="en-US" dirty="0" smtClean="0"/>
              <a:t>		 Show they can read and understand 			 	 complex passages</a:t>
            </a:r>
          </a:p>
          <a:p>
            <a:pPr marL="457200" lvl="1" indent="0">
              <a:buNone/>
            </a:pPr>
            <a:endParaRPr lang="en-US" dirty="0"/>
          </a:p>
          <a:p>
            <a:pPr marL="457200" lvl="1" indent="0">
              <a:buNone/>
            </a:pPr>
            <a:r>
              <a:rPr lang="en-US" dirty="0" smtClean="0"/>
              <a:t>		 Write persuasively</a:t>
            </a:r>
          </a:p>
          <a:p>
            <a:pPr marL="457200" lvl="1" indent="0">
              <a:buNone/>
            </a:pPr>
            <a:endParaRPr lang="en-US" dirty="0"/>
          </a:p>
          <a:p>
            <a:pPr marL="457200" lvl="1" indent="0">
              <a:buNone/>
            </a:pPr>
            <a:r>
              <a:rPr lang="en-US" dirty="0" smtClean="0"/>
              <a:t>		 Conduct </a:t>
            </a:r>
            <a:r>
              <a:rPr lang="en-US" dirty="0"/>
              <a:t>research and present </a:t>
            </a:r>
            <a:r>
              <a:rPr lang="en-US" dirty="0" smtClean="0"/>
              <a:t>findings</a:t>
            </a:r>
          </a:p>
          <a:p>
            <a:pPr marL="457200" lvl="1" indent="0">
              <a:buNone/>
            </a:pPr>
            <a:r>
              <a:rPr lang="en-US" dirty="0"/>
              <a:t>	</a:t>
            </a:r>
            <a:r>
              <a:rPr lang="en-US" dirty="0" smtClean="0"/>
              <a:t>	</a:t>
            </a:r>
          </a:p>
          <a:p>
            <a:pPr marL="457200" lvl="1" indent="0">
              <a:buNone/>
            </a:pPr>
            <a:r>
              <a:rPr lang="en-US" dirty="0"/>
              <a:t>	</a:t>
            </a:r>
            <a:r>
              <a:rPr lang="en-US" dirty="0" smtClean="0"/>
              <a:t>	 Demonstrate </a:t>
            </a:r>
            <a:r>
              <a:rPr lang="en-US" dirty="0"/>
              <a:t>speaking and listening skills</a:t>
            </a:r>
          </a:p>
          <a:p>
            <a:pPr marL="457200" lvl="1" indent="0">
              <a:buNone/>
            </a:pPr>
            <a:endParaRPr lang="en-US" dirty="0"/>
          </a:p>
        </p:txBody>
      </p:sp>
      <p:sp>
        <p:nvSpPr>
          <p:cNvPr id="5" name="Slide Number Placeholder 4"/>
          <p:cNvSpPr>
            <a:spLocks noGrp="1"/>
          </p:cNvSpPr>
          <p:nvPr>
            <p:ph type="sldNum" sz="quarter" idx="12"/>
          </p:nvPr>
        </p:nvSpPr>
        <p:spPr/>
        <p:txBody>
          <a:bodyPr/>
          <a:lstStyle/>
          <a:p>
            <a:fld id="{5AB69554-1760-4744-8BE0-117D0139773D}" type="slidenum">
              <a:rPr lang="en-US" smtClean="0"/>
              <a:t>9</a:t>
            </a:fld>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414" y="1958338"/>
            <a:ext cx="1463040" cy="975360"/>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4414" y="3079735"/>
            <a:ext cx="1463953" cy="1680429"/>
          </a:xfrm>
          <a:prstGeom prst="rect">
            <a:avLst/>
          </a:prstGeom>
        </p:spPr>
      </p:pic>
      <p:pic>
        <p:nvPicPr>
          <p:cNvPr id="4" name="Picture 3" descr="shutterstock_119582476.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4414" y="4893504"/>
            <a:ext cx="1463954" cy="1232659"/>
          </a:xfrm>
          <a:prstGeom prst="rect">
            <a:avLst/>
          </a:prstGeom>
        </p:spPr>
      </p:pic>
    </p:spTree>
    <p:extLst>
      <p:ext uri="{BB962C8B-B14F-4D97-AF65-F5344CB8AC3E}">
        <p14:creationId xmlns:p14="http://schemas.microsoft.com/office/powerpoint/2010/main" val="1372327256"/>
      </p:ext>
    </p:extLst>
  </p:cSld>
  <p:clrMapOvr>
    <a:masterClrMapping/>
  </p:clrMapOvr>
</p:sld>
</file>

<file path=ppt/theme/theme1.xml><?xml version="1.0" encoding="utf-8"?>
<a:theme xmlns:a="http://schemas.openxmlformats.org/drawingml/2006/main" name="Office Theme">
  <a:themeElements>
    <a:clrScheme name="Areaa 9">
      <a:dk1>
        <a:srgbClr val="073F76"/>
      </a:dk1>
      <a:lt1>
        <a:sysClr val="window" lastClr="FFFFFF"/>
      </a:lt1>
      <a:dk2>
        <a:srgbClr val="0B1C31"/>
      </a:dk2>
      <a:lt2>
        <a:srgbClr val="EEECE1"/>
      </a:lt2>
      <a:accent1>
        <a:srgbClr val="4B85C3"/>
      </a:accent1>
      <a:accent2>
        <a:srgbClr val="9CBD58"/>
      </a:accent2>
      <a:accent3>
        <a:srgbClr val="88B5DF"/>
      </a:accent3>
      <a:accent4>
        <a:srgbClr val="43B3AB"/>
      </a:accent4>
      <a:accent5>
        <a:srgbClr val="BFD2E8"/>
      </a:accent5>
      <a:accent6>
        <a:srgbClr val="DCE7C6"/>
      </a:accent6>
      <a:hlink>
        <a:srgbClr val="073F76"/>
      </a:hlink>
      <a:folHlink>
        <a:srgbClr val="4B85C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3579</TotalTime>
  <Words>2047</Words>
  <Application>Microsoft Office PowerPoint</Application>
  <PresentationFormat>On-screen Show (4:3)</PresentationFormat>
  <Paragraphs>193</Paragraphs>
  <Slides>40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Brush Script MT Italic</vt:lpstr>
      <vt:lpstr>Calibri</vt:lpstr>
      <vt:lpstr>Franklin Gothic Medium</vt:lpstr>
      <vt:lpstr>Office Theme</vt:lpstr>
      <vt:lpstr>PARRC Online Assessment</vt:lpstr>
      <vt:lpstr>PowerPoint Presentation</vt:lpstr>
      <vt:lpstr>Who Will take PARCC Tests and When</vt:lpstr>
      <vt:lpstr>New Standards Require New Tests</vt:lpstr>
      <vt:lpstr>Widespread Support Among Parents for PARCC Rigor</vt:lpstr>
      <vt:lpstr>The PARCC Promise:  Ready for College</vt:lpstr>
      <vt:lpstr>Online Tests for an Online Era</vt:lpstr>
      <vt:lpstr>Meaningful Tests for All Students </vt:lpstr>
      <vt:lpstr>In Reading and Writing, Students Will Have To…</vt:lpstr>
      <vt:lpstr>In Math, Students Will Have To…</vt:lpstr>
      <vt:lpstr>Old Test vs. New Test</vt:lpstr>
      <vt:lpstr>Old Test vs. New Test</vt:lpstr>
      <vt:lpstr>Developed By Teachers</vt:lpstr>
      <vt:lpstr>Many Advantages of Working Together Across PARCC States</vt:lpstr>
      <vt:lpstr>To Learn More</vt:lpstr>
      <vt:lpstr>PowerPoint Presentation</vt:lpstr>
      <vt:lpstr>PowerPoint Presentation</vt:lpstr>
      <vt:lpstr>Using the Video Player</vt:lpstr>
      <vt:lpstr>Line Reader Tool</vt:lpstr>
      <vt:lpstr>Zoom Tool</vt:lpstr>
      <vt:lpstr>Magnifier</vt:lpstr>
      <vt:lpstr>Changing the Background</vt:lpstr>
      <vt:lpstr>Answer Masking</vt:lpstr>
      <vt:lpstr>PowerPoint Presentation</vt:lpstr>
      <vt:lpstr>Text to Speech Option</vt:lpstr>
      <vt:lpstr>Using the Video Player</vt:lpstr>
      <vt:lpstr>Using the Scrollbar</vt:lpstr>
      <vt:lpstr>PowerPoint Presentation</vt:lpstr>
      <vt:lpstr>Difference between Multiple Choice and Multiple Select</vt:lpstr>
      <vt:lpstr>Multiple Choice/Circle</vt:lpstr>
      <vt:lpstr>Drag and Drop</vt:lpstr>
      <vt:lpstr>Multiple Select/Square</vt:lpstr>
      <vt:lpstr>Fraction Model</vt:lpstr>
      <vt:lpstr>PowerPoint Presentation</vt:lpstr>
      <vt:lpstr>Drop Down for Math Problems</vt:lpstr>
      <vt:lpstr>Using a Graph</vt:lpstr>
      <vt:lpstr>PowerPoint Presentation</vt:lpstr>
      <vt:lpstr>Sample Open-ended Math Item</vt:lpstr>
      <vt:lpstr>Assessment Tools</vt:lpstr>
      <vt:lpstr>Reading the Questions</vt:lpstr>
    </vt:vector>
  </TitlesOfParts>
  <Company>KSA-Plus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about the PARCC assessments</dc:title>
  <dc:creator>PARCC</dc:creator>
  <cp:lastModifiedBy>Graham, Dr. Carmelita</cp:lastModifiedBy>
  <cp:revision>108</cp:revision>
  <cp:lastPrinted>2013-11-07T16:25:04Z</cp:lastPrinted>
  <dcterms:created xsi:type="dcterms:W3CDTF">2013-10-25T19:47:12Z</dcterms:created>
  <dcterms:modified xsi:type="dcterms:W3CDTF">2014-08-18T15:01:24Z</dcterms:modified>
</cp:coreProperties>
</file>